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15"/>
  </p:notesMasterIdLst>
  <p:handoutMasterIdLst>
    <p:handoutMasterId r:id="rId16"/>
  </p:handoutMasterIdLst>
  <p:sldIdLst>
    <p:sldId id="256" r:id="rId2"/>
    <p:sldId id="279" r:id="rId3"/>
    <p:sldId id="257" r:id="rId4"/>
    <p:sldId id="258" r:id="rId5"/>
    <p:sldId id="259" r:id="rId6"/>
    <p:sldId id="263" r:id="rId7"/>
    <p:sldId id="262" r:id="rId8"/>
    <p:sldId id="278" r:id="rId9"/>
    <p:sldId id="264" r:id="rId10"/>
    <p:sldId id="265" r:id="rId11"/>
    <p:sldId id="266" r:id="rId12"/>
    <p:sldId id="280" r:id="rId13"/>
    <p:sldId id="281"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AB55506-A798-4F61-A871-BCF61FD458B7}" type="datetimeFigureOut">
              <a:rPr lang="en-US" smtClean="0"/>
              <a:t>9/2/2015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02D4C9-D0D1-4813-8548-8CEF685711F0}" type="slidenum">
              <a:rPr lang="en-US" smtClean="0"/>
              <a:t>‹#›</a:t>
            </a:fld>
            <a:endParaRPr lang="en-US"/>
          </a:p>
        </p:txBody>
      </p:sp>
    </p:spTree>
    <p:extLst>
      <p:ext uri="{BB962C8B-B14F-4D97-AF65-F5344CB8AC3E}">
        <p14:creationId xmlns:p14="http://schemas.microsoft.com/office/powerpoint/2010/main" val="520665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45C032-4C80-42EB-A9F8-79191B1DEE04}" type="datetimeFigureOut">
              <a:rPr lang="en-US" smtClean="0"/>
              <a:t>9/2/2015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DBC094-8CE1-4DEF-B730-2311BA109658}" type="slidenum">
              <a:rPr lang="en-US" smtClean="0"/>
              <a:t>‹#›</a:t>
            </a:fld>
            <a:endParaRPr lang="en-US"/>
          </a:p>
        </p:txBody>
      </p:sp>
    </p:spTree>
    <p:extLst>
      <p:ext uri="{BB962C8B-B14F-4D97-AF65-F5344CB8AC3E}">
        <p14:creationId xmlns:p14="http://schemas.microsoft.com/office/powerpoint/2010/main" val="180403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BC094-8CE1-4DEF-B730-2311BA109658}" type="slidenum">
              <a:rPr lang="en-US" smtClean="0"/>
              <a:t>1</a:t>
            </a:fld>
            <a:endParaRPr lang="en-US"/>
          </a:p>
        </p:txBody>
      </p:sp>
    </p:spTree>
    <p:extLst>
      <p:ext uri="{BB962C8B-B14F-4D97-AF65-F5344CB8AC3E}">
        <p14:creationId xmlns:p14="http://schemas.microsoft.com/office/powerpoint/2010/main" val="226867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10</a:t>
            </a:fld>
            <a:endParaRPr lang="en-US"/>
          </a:p>
        </p:txBody>
      </p:sp>
    </p:spTree>
    <p:extLst>
      <p:ext uri="{BB962C8B-B14F-4D97-AF65-F5344CB8AC3E}">
        <p14:creationId xmlns:p14="http://schemas.microsoft.com/office/powerpoint/2010/main" val="68913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11</a:t>
            </a:fld>
            <a:endParaRPr lang="en-US"/>
          </a:p>
        </p:txBody>
      </p:sp>
    </p:spTree>
    <p:extLst>
      <p:ext uri="{BB962C8B-B14F-4D97-AF65-F5344CB8AC3E}">
        <p14:creationId xmlns:p14="http://schemas.microsoft.com/office/powerpoint/2010/main" val="320493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12</a:t>
            </a:fld>
            <a:endParaRPr lang="en-US"/>
          </a:p>
        </p:txBody>
      </p:sp>
    </p:spTree>
    <p:extLst>
      <p:ext uri="{BB962C8B-B14F-4D97-AF65-F5344CB8AC3E}">
        <p14:creationId xmlns:p14="http://schemas.microsoft.com/office/powerpoint/2010/main" val="367067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13</a:t>
            </a:fld>
            <a:endParaRPr lang="en-US"/>
          </a:p>
        </p:txBody>
      </p:sp>
    </p:spTree>
    <p:extLst>
      <p:ext uri="{BB962C8B-B14F-4D97-AF65-F5344CB8AC3E}">
        <p14:creationId xmlns:p14="http://schemas.microsoft.com/office/powerpoint/2010/main" val="274156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2</a:t>
            </a:fld>
            <a:endParaRPr lang="en-US"/>
          </a:p>
        </p:txBody>
      </p:sp>
    </p:spTree>
    <p:extLst>
      <p:ext uri="{BB962C8B-B14F-4D97-AF65-F5344CB8AC3E}">
        <p14:creationId xmlns:p14="http://schemas.microsoft.com/office/powerpoint/2010/main" val="370429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3</a:t>
            </a:fld>
            <a:endParaRPr lang="en-US"/>
          </a:p>
        </p:txBody>
      </p:sp>
    </p:spTree>
    <p:extLst>
      <p:ext uri="{BB962C8B-B14F-4D97-AF65-F5344CB8AC3E}">
        <p14:creationId xmlns:p14="http://schemas.microsoft.com/office/powerpoint/2010/main" val="20866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4</a:t>
            </a:fld>
            <a:endParaRPr lang="en-US"/>
          </a:p>
        </p:txBody>
      </p:sp>
    </p:spTree>
    <p:extLst>
      <p:ext uri="{BB962C8B-B14F-4D97-AF65-F5344CB8AC3E}">
        <p14:creationId xmlns:p14="http://schemas.microsoft.com/office/powerpoint/2010/main" val="191321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5</a:t>
            </a:fld>
            <a:endParaRPr lang="en-US"/>
          </a:p>
        </p:txBody>
      </p:sp>
    </p:spTree>
    <p:extLst>
      <p:ext uri="{BB962C8B-B14F-4D97-AF65-F5344CB8AC3E}">
        <p14:creationId xmlns:p14="http://schemas.microsoft.com/office/powerpoint/2010/main" val="29810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6</a:t>
            </a:fld>
            <a:endParaRPr lang="en-US"/>
          </a:p>
        </p:txBody>
      </p:sp>
    </p:spTree>
    <p:extLst>
      <p:ext uri="{BB962C8B-B14F-4D97-AF65-F5344CB8AC3E}">
        <p14:creationId xmlns:p14="http://schemas.microsoft.com/office/powerpoint/2010/main" val="3090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7</a:t>
            </a:fld>
            <a:endParaRPr lang="en-US"/>
          </a:p>
        </p:txBody>
      </p:sp>
    </p:spTree>
    <p:extLst>
      <p:ext uri="{BB962C8B-B14F-4D97-AF65-F5344CB8AC3E}">
        <p14:creationId xmlns:p14="http://schemas.microsoft.com/office/powerpoint/2010/main" val="379047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8</a:t>
            </a:fld>
            <a:endParaRPr lang="en-US"/>
          </a:p>
        </p:txBody>
      </p:sp>
    </p:spTree>
    <p:extLst>
      <p:ext uri="{BB962C8B-B14F-4D97-AF65-F5344CB8AC3E}">
        <p14:creationId xmlns:p14="http://schemas.microsoft.com/office/powerpoint/2010/main" val="266741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BC094-8CE1-4DEF-B730-2311BA109658}" type="slidenum">
              <a:rPr lang="en-US" smtClean="0"/>
              <a:t>9</a:t>
            </a:fld>
            <a:endParaRPr lang="en-US"/>
          </a:p>
        </p:txBody>
      </p:sp>
    </p:spTree>
    <p:extLst>
      <p:ext uri="{BB962C8B-B14F-4D97-AF65-F5344CB8AC3E}">
        <p14:creationId xmlns:p14="http://schemas.microsoft.com/office/powerpoint/2010/main" val="270070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E6CCDFB-93BF-4FA6-BB15-DD70F143C8D3}" type="datetimeFigureOut">
              <a:rPr lang="en-US" smtClean="0"/>
              <a:t>9/2/2015</a:t>
            </a:fld>
            <a:endParaRPr lang="en-US"/>
          </a:p>
        </p:txBody>
      </p:sp>
      <p:sp>
        <p:nvSpPr>
          <p:cNvPr id="16" name="Slide Number Placeholder 15"/>
          <p:cNvSpPr>
            <a:spLocks noGrp="1"/>
          </p:cNvSpPr>
          <p:nvPr>
            <p:ph type="sldNum" sz="quarter" idx="11"/>
          </p:nvPr>
        </p:nvSpPr>
        <p:spPr/>
        <p:txBody>
          <a:bodyPr/>
          <a:lstStyle/>
          <a:p>
            <a:fld id="{311C2606-673C-4115-B01F-4527BAB6CB9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CDFB-93BF-4FA6-BB15-DD70F143C8D3}"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C2606-673C-4115-B01F-4527BAB6CB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CCDFB-93BF-4FA6-BB15-DD70F143C8D3}"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C2606-673C-4115-B01F-4527BAB6CB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E6CCDFB-93BF-4FA6-BB15-DD70F143C8D3}" type="datetimeFigureOut">
              <a:rPr lang="en-US" smtClean="0"/>
              <a:t>9/2/2015</a:t>
            </a:fld>
            <a:endParaRPr lang="en-US"/>
          </a:p>
        </p:txBody>
      </p:sp>
      <p:sp>
        <p:nvSpPr>
          <p:cNvPr id="15" name="Slide Number Placeholder 14"/>
          <p:cNvSpPr>
            <a:spLocks noGrp="1"/>
          </p:cNvSpPr>
          <p:nvPr>
            <p:ph type="sldNum" sz="quarter" idx="11"/>
          </p:nvPr>
        </p:nvSpPr>
        <p:spPr/>
        <p:txBody>
          <a:bodyPr/>
          <a:lstStyle/>
          <a:p>
            <a:fld id="{311C2606-673C-4115-B01F-4527BAB6CB9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E6CCDFB-93BF-4FA6-BB15-DD70F143C8D3}" type="datetimeFigureOut">
              <a:rPr lang="en-US" smtClean="0"/>
              <a:t>9/2/2015</a:t>
            </a:fld>
            <a:endParaRPr lang="en-US"/>
          </a:p>
        </p:txBody>
      </p:sp>
      <p:sp>
        <p:nvSpPr>
          <p:cNvPr id="13" name="Slide Number Placeholder 12"/>
          <p:cNvSpPr>
            <a:spLocks noGrp="1"/>
          </p:cNvSpPr>
          <p:nvPr>
            <p:ph type="sldNum" sz="quarter" idx="11"/>
          </p:nvPr>
        </p:nvSpPr>
        <p:spPr/>
        <p:txBody>
          <a:bodyPr/>
          <a:lstStyle/>
          <a:p>
            <a:fld id="{311C2606-673C-4115-B01F-4527BAB6CB9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E6CCDFB-93BF-4FA6-BB15-DD70F143C8D3}" type="datetimeFigureOut">
              <a:rPr lang="en-US" smtClean="0"/>
              <a:t>9/2/2015</a:t>
            </a:fld>
            <a:endParaRPr lang="en-US"/>
          </a:p>
        </p:txBody>
      </p:sp>
      <p:sp>
        <p:nvSpPr>
          <p:cNvPr id="9" name="Slide Number Placeholder 8"/>
          <p:cNvSpPr>
            <a:spLocks noGrp="1"/>
          </p:cNvSpPr>
          <p:nvPr>
            <p:ph type="sldNum" sz="quarter" idx="11"/>
          </p:nvPr>
        </p:nvSpPr>
        <p:spPr/>
        <p:txBody>
          <a:bodyPr/>
          <a:lstStyle/>
          <a:p>
            <a:fld id="{311C2606-673C-4115-B01F-4527BAB6CB9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E6CCDFB-93BF-4FA6-BB15-DD70F143C8D3}" type="datetimeFigureOut">
              <a:rPr lang="en-US" smtClean="0"/>
              <a:t>9/2/2015</a:t>
            </a:fld>
            <a:endParaRPr lang="en-US"/>
          </a:p>
        </p:txBody>
      </p:sp>
      <p:sp>
        <p:nvSpPr>
          <p:cNvPr id="15" name="Slide Number Placeholder 14"/>
          <p:cNvSpPr>
            <a:spLocks noGrp="1"/>
          </p:cNvSpPr>
          <p:nvPr>
            <p:ph type="sldNum" sz="quarter" idx="11"/>
          </p:nvPr>
        </p:nvSpPr>
        <p:spPr/>
        <p:txBody>
          <a:bodyPr/>
          <a:lstStyle/>
          <a:p>
            <a:fld id="{311C2606-673C-4115-B01F-4527BAB6CB9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E6CCDFB-93BF-4FA6-BB15-DD70F143C8D3}" type="datetimeFigureOut">
              <a:rPr lang="en-US" smtClean="0"/>
              <a:t>9/2/2015</a:t>
            </a:fld>
            <a:endParaRPr lang="en-US"/>
          </a:p>
        </p:txBody>
      </p:sp>
      <p:sp>
        <p:nvSpPr>
          <p:cNvPr id="8" name="Slide Number Placeholder 7"/>
          <p:cNvSpPr>
            <a:spLocks noGrp="1"/>
          </p:cNvSpPr>
          <p:nvPr>
            <p:ph type="sldNum" sz="quarter" idx="11"/>
          </p:nvPr>
        </p:nvSpPr>
        <p:spPr/>
        <p:txBody>
          <a:bodyPr/>
          <a:lstStyle/>
          <a:p>
            <a:fld id="{311C2606-673C-4115-B01F-4527BAB6CB9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6CCDFB-93BF-4FA6-BB15-DD70F143C8D3}" type="datetimeFigureOut">
              <a:rPr lang="en-US" smtClean="0"/>
              <a:t>9/2/2015</a:t>
            </a:fld>
            <a:endParaRPr lang="en-US"/>
          </a:p>
        </p:txBody>
      </p:sp>
      <p:sp>
        <p:nvSpPr>
          <p:cNvPr id="6" name="Slide Number Placeholder 5"/>
          <p:cNvSpPr>
            <a:spLocks noGrp="1"/>
          </p:cNvSpPr>
          <p:nvPr>
            <p:ph type="sldNum" sz="quarter" idx="11"/>
          </p:nvPr>
        </p:nvSpPr>
        <p:spPr/>
        <p:txBody>
          <a:bodyPr/>
          <a:lstStyle/>
          <a:p>
            <a:fld id="{311C2606-673C-4115-B01F-4527BAB6CB9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E6CCDFB-93BF-4FA6-BB15-DD70F143C8D3}" type="datetimeFigureOut">
              <a:rPr lang="en-US" smtClean="0"/>
              <a:t>9/2/2015</a:t>
            </a:fld>
            <a:endParaRPr lang="en-US"/>
          </a:p>
        </p:txBody>
      </p:sp>
      <p:sp>
        <p:nvSpPr>
          <p:cNvPr id="16" name="Slide Number Placeholder 15"/>
          <p:cNvSpPr>
            <a:spLocks noGrp="1"/>
          </p:cNvSpPr>
          <p:nvPr>
            <p:ph type="sldNum" sz="quarter" idx="11"/>
          </p:nvPr>
        </p:nvSpPr>
        <p:spPr/>
        <p:txBody>
          <a:bodyPr/>
          <a:lstStyle/>
          <a:p>
            <a:fld id="{311C2606-673C-4115-B01F-4527BAB6CB9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E6CCDFB-93BF-4FA6-BB15-DD70F143C8D3}" type="datetimeFigureOut">
              <a:rPr lang="en-US" smtClean="0"/>
              <a:t>9/2/2015</a:t>
            </a:fld>
            <a:endParaRPr lang="en-US"/>
          </a:p>
        </p:txBody>
      </p:sp>
      <p:sp>
        <p:nvSpPr>
          <p:cNvPr id="14" name="Slide Number Placeholder 13"/>
          <p:cNvSpPr>
            <a:spLocks noGrp="1"/>
          </p:cNvSpPr>
          <p:nvPr>
            <p:ph type="sldNum" sz="quarter" idx="11"/>
          </p:nvPr>
        </p:nvSpPr>
        <p:spPr/>
        <p:txBody>
          <a:bodyPr/>
          <a:lstStyle/>
          <a:p>
            <a:fld id="{311C2606-673C-4115-B01F-4527BAB6CB9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E6CCDFB-93BF-4FA6-BB15-DD70F143C8D3}" type="datetimeFigureOut">
              <a:rPr lang="en-US" smtClean="0"/>
              <a:t>9/2/2015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11C2606-673C-4115-B01F-4527BAB6CB9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bg1">
                    <a:lumMod val="95000"/>
                  </a:schemeClr>
                </a:solidFill>
                <a:latin typeface="Times New Roman" pitchFamily="18" charset="0"/>
                <a:cs typeface="Times New Roman" pitchFamily="18" charset="0"/>
              </a:rPr>
              <a:t/>
            </a:r>
            <a:br>
              <a:rPr lang="en-US" sz="2800" b="1" dirty="0" smtClean="0">
                <a:solidFill>
                  <a:schemeClr val="bg1">
                    <a:lumMod val="95000"/>
                  </a:schemeClr>
                </a:solidFill>
                <a:latin typeface="Times New Roman" pitchFamily="18" charset="0"/>
                <a:cs typeface="Times New Roman" pitchFamily="18" charset="0"/>
              </a:rPr>
            </a:br>
            <a:r>
              <a:rPr lang="en-US" sz="2800" b="1" dirty="0" smtClean="0">
                <a:solidFill>
                  <a:schemeClr val="bg1">
                    <a:lumMod val="95000"/>
                  </a:schemeClr>
                </a:solidFill>
                <a:latin typeface="Times New Roman" pitchFamily="18" charset="0"/>
                <a:cs typeface="Times New Roman" pitchFamily="18" charset="0"/>
              </a:rPr>
              <a:t/>
            </a:r>
            <a:br>
              <a:rPr lang="en-US" sz="2800" b="1" dirty="0" smtClean="0">
                <a:solidFill>
                  <a:schemeClr val="bg1">
                    <a:lumMod val="95000"/>
                  </a:schemeClr>
                </a:solidFill>
                <a:latin typeface="Times New Roman" pitchFamily="18" charset="0"/>
                <a:cs typeface="Times New Roman" pitchFamily="18" charset="0"/>
              </a:rPr>
            </a:br>
            <a:endParaRPr lang="en-US" sz="2800" b="1" dirty="0">
              <a:solidFill>
                <a:schemeClr val="bg1">
                  <a:lumMod val="95000"/>
                </a:schemeClr>
              </a:solidFill>
              <a:latin typeface="Times New Roman" pitchFamily="18" charset="0"/>
              <a:cs typeface="Times New Roman" pitchFamily="18" charset="0"/>
            </a:endParaRPr>
          </a:p>
        </p:txBody>
      </p:sp>
      <p:pic>
        <p:nvPicPr>
          <p:cNvPr id="3" name="Picture 4" descr="http://www.appalachianaerialimages.com/data/photos/157_1wv_coal0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611577" cy="59753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8713" y="533400"/>
            <a:ext cx="6858000"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6000" b="1" dirty="0" smtClean="0">
                <a:solidFill>
                  <a:srgbClr val="C00000"/>
                </a:solidFill>
                <a:effectLst>
                  <a:outerShdw blurRad="38100" dist="38100" dir="2700000" algn="tl">
                    <a:srgbClr val="000000">
                      <a:alpha val="43137"/>
                    </a:srgbClr>
                  </a:outerShdw>
                </a:effectLst>
              </a:rPr>
              <a:t>Natural Resource Valuation</a:t>
            </a:r>
            <a:r>
              <a:rPr lang="en-US" sz="6000" dirty="0">
                <a:solidFill>
                  <a:srgbClr val="C00000"/>
                </a:solidFill>
                <a:effectLst>
                  <a:outerShdw blurRad="38100" dist="38100" dir="2700000" algn="tl">
                    <a:srgbClr val="000000">
                      <a:alpha val="43137"/>
                    </a:srgbClr>
                  </a:outerShdw>
                </a:effectLst>
              </a:rPr>
              <a:t/>
            </a:r>
            <a:br>
              <a:rPr lang="en-US" sz="6000" dirty="0">
                <a:solidFill>
                  <a:srgbClr val="C00000"/>
                </a:solidFill>
                <a:effectLst>
                  <a:outerShdw blurRad="38100" dist="38100" dir="2700000" algn="tl">
                    <a:srgbClr val="000000">
                      <a:alpha val="43137"/>
                    </a:srgbClr>
                  </a:outerShdw>
                </a:effectLst>
              </a:rPr>
            </a:br>
            <a:r>
              <a:rPr lang="en-US" sz="3200" dirty="0" smtClean="0">
                <a:solidFill>
                  <a:srgbClr val="C00000"/>
                </a:solidFill>
                <a:effectLst>
                  <a:outerShdw blurRad="38100" dist="38100" dir="2700000" algn="tl">
                    <a:srgbClr val="000000">
                      <a:alpha val="43137"/>
                    </a:srgbClr>
                  </a:outerShdw>
                </a:effectLst>
              </a:rPr>
              <a:t>Instructors:</a:t>
            </a:r>
          </a:p>
          <a:p>
            <a:r>
              <a:rPr lang="en-US" sz="3200" dirty="0" smtClean="0">
                <a:solidFill>
                  <a:srgbClr val="C00000"/>
                </a:solidFill>
                <a:effectLst>
                  <a:outerShdw blurRad="38100" dist="38100" dir="2700000" algn="tl">
                    <a:srgbClr val="000000">
                      <a:alpha val="43137"/>
                    </a:srgbClr>
                  </a:outerShdw>
                </a:effectLst>
              </a:rPr>
              <a:t>Vance Mosley</a:t>
            </a:r>
          </a:p>
          <a:p>
            <a:r>
              <a:rPr lang="en-US" sz="3200" dirty="0" err="1" smtClean="0">
                <a:solidFill>
                  <a:srgbClr val="C00000"/>
                </a:solidFill>
                <a:effectLst>
                  <a:outerShdw blurRad="38100" dist="38100" dir="2700000" algn="tl">
                    <a:srgbClr val="000000">
                      <a:alpha val="43137"/>
                    </a:srgbClr>
                  </a:outerShdw>
                </a:effectLst>
              </a:rPr>
              <a:t>Coby</a:t>
            </a:r>
            <a:r>
              <a:rPr lang="en-US" sz="3200" dirty="0" smtClean="0">
                <a:solidFill>
                  <a:srgbClr val="C00000"/>
                </a:solidFill>
                <a:effectLst>
                  <a:outerShdw blurRad="38100" dist="38100" dir="2700000" algn="tl">
                    <a:srgbClr val="000000">
                      <a:alpha val="43137"/>
                    </a:srgbClr>
                  </a:outerShdw>
                </a:effectLst>
              </a:rPr>
              <a:t> Mosley</a:t>
            </a:r>
            <a:endParaRPr lang="en-US" dirty="0">
              <a:solidFill>
                <a:srgbClr val="C00000"/>
              </a:solidFill>
            </a:endParaRPr>
          </a:p>
        </p:txBody>
      </p:sp>
    </p:spTree>
    <p:extLst>
      <p:ext uri="{BB962C8B-B14F-4D97-AF65-F5344CB8AC3E}">
        <p14:creationId xmlns:p14="http://schemas.microsoft.com/office/powerpoint/2010/main" val="2987024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257" y="76200"/>
            <a:ext cx="8683624" cy="1023258"/>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Approaches to Value</a:t>
            </a:r>
          </a:p>
          <a:p>
            <a:pPr algn="ctr"/>
            <a:r>
              <a:rPr lang="en-US" sz="1800" dirty="0" smtClean="0"/>
              <a:t>Sales Comparison Approach</a:t>
            </a:r>
          </a:p>
        </p:txBody>
      </p:sp>
      <p:sp>
        <p:nvSpPr>
          <p:cNvPr id="5" name="Rectangle 4"/>
          <p:cNvSpPr/>
          <p:nvPr/>
        </p:nvSpPr>
        <p:spPr>
          <a:xfrm>
            <a:off x="381000" y="1447800"/>
            <a:ext cx="7696200" cy="5724644"/>
          </a:xfrm>
          <a:prstGeom prst="rect">
            <a:avLst/>
          </a:prstGeom>
        </p:spPr>
        <p:txBody>
          <a:bodyPr wrap="square">
            <a:spAutoFit/>
          </a:bodyPr>
          <a:lstStyle/>
          <a:p>
            <a:pPr lvl="0"/>
            <a:r>
              <a:rPr lang="en-US" u="sng" dirty="0" smtClean="0">
                <a:solidFill>
                  <a:prstClr val="white"/>
                </a:solidFill>
              </a:rPr>
              <a:t>Appraisal Approaches Used</a:t>
            </a:r>
          </a:p>
          <a:p>
            <a:pPr lvl="0"/>
            <a:endParaRPr lang="en-US" u="sng" dirty="0" smtClean="0">
              <a:solidFill>
                <a:prstClr val="white"/>
              </a:solidFill>
            </a:endParaRPr>
          </a:p>
          <a:p>
            <a:pPr marL="342900" lvl="0" indent="-342900">
              <a:buFont typeface="Arial" pitchFamily="34" charset="0"/>
              <a:buChar char="•"/>
            </a:pPr>
            <a:r>
              <a:rPr lang="en-US" u="sng" dirty="0" smtClean="0">
                <a:solidFill>
                  <a:prstClr val="white"/>
                </a:solidFill>
              </a:rPr>
              <a:t>Sales Comparison Approach</a:t>
            </a:r>
            <a:r>
              <a:rPr lang="en-US" dirty="0" smtClean="0">
                <a:solidFill>
                  <a:prstClr val="white"/>
                </a:solidFill>
              </a:rPr>
              <a:t>: A set of procedures in which a value indication is derived by comparing the property being appraised to similar properties that have sold  recently, applying appropriate units of comparison, and making adjustments to the sale prices of the comparable based on elements of comparison.  </a:t>
            </a:r>
            <a:r>
              <a:rPr lang="en-US" i="1" dirty="0" smtClean="0">
                <a:solidFill>
                  <a:prstClr val="white"/>
                </a:solidFill>
              </a:rPr>
              <a:t>(The Appraisal of Real Estate 12</a:t>
            </a:r>
            <a:r>
              <a:rPr lang="en-US" i="1" baseline="30000" dirty="0" smtClean="0">
                <a:solidFill>
                  <a:prstClr val="white"/>
                </a:solidFill>
              </a:rPr>
              <a:t>th</a:t>
            </a:r>
            <a:r>
              <a:rPr lang="en-US" i="1" dirty="0" smtClean="0">
                <a:solidFill>
                  <a:prstClr val="white"/>
                </a:solidFill>
              </a:rPr>
              <a:t> Edition Pg. 417)</a:t>
            </a:r>
          </a:p>
          <a:p>
            <a:pPr marL="342900" lvl="0" indent="-342900">
              <a:buFont typeface="Arial" pitchFamily="34" charset="0"/>
              <a:buChar char="•"/>
            </a:pPr>
            <a:endParaRPr lang="en-US" dirty="0" smtClean="0">
              <a:solidFill>
                <a:prstClr val="white"/>
              </a:solidFill>
            </a:endParaRPr>
          </a:p>
          <a:p>
            <a:pPr lvl="0"/>
            <a:r>
              <a:rPr lang="en-US" dirty="0">
                <a:solidFill>
                  <a:prstClr val="white"/>
                </a:solidFill>
              </a:rPr>
              <a:t> </a:t>
            </a:r>
            <a:r>
              <a:rPr lang="en-US" dirty="0" smtClean="0">
                <a:solidFill>
                  <a:prstClr val="white"/>
                </a:solidFill>
              </a:rPr>
              <a:t>    Appraisers obtain  comparable sales in the market and break </a:t>
            </a:r>
          </a:p>
          <a:p>
            <a:pPr lvl="0"/>
            <a:r>
              <a:rPr lang="en-US" dirty="0">
                <a:solidFill>
                  <a:prstClr val="white"/>
                </a:solidFill>
              </a:rPr>
              <a:t> </a:t>
            </a:r>
            <a:r>
              <a:rPr lang="en-US" dirty="0" smtClean="0">
                <a:solidFill>
                  <a:prstClr val="white"/>
                </a:solidFill>
              </a:rPr>
              <a:t>    them down to value/ton </a:t>
            </a:r>
            <a:r>
              <a:rPr lang="en-US" dirty="0" err="1" smtClean="0">
                <a:solidFill>
                  <a:prstClr val="white"/>
                </a:solidFill>
              </a:rPr>
              <a:t>inplace</a:t>
            </a:r>
            <a:r>
              <a:rPr lang="en-US" dirty="0" smtClean="0">
                <a:solidFill>
                  <a:prstClr val="white"/>
                </a:solidFill>
              </a:rPr>
              <a:t> and make direct sales </a:t>
            </a:r>
          </a:p>
          <a:p>
            <a:pPr lvl="0"/>
            <a:r>
              <a:rPr lang="en-US" dirty="0">
                <a:solidFill>
                  <a:prstClr val="white"/>
                </a:solidFill>
              </a:rPr>
              <a:t> </a:t>
            </a:r>
            <a:r>
              <a:rPr lang="en-US" dirty="0" smtClean="0">
                <a:solidFill>
                  <a:prstClr val="white"/>
                </a:solidFill>
              </a:rPr>
              <a:t>    comparison adjustments to sales making the sales like the</a:t>
            </a:r>
          </a:p>
          <a:p>
            <a:pPr lvl="0"/>
            <a:r>
              <a:rPr lang="en-US" dirty="0">
                <a:solidFill>
                  <a:prstClr val="white"/>
                </a:solidFill>
              </a:rPr>
              <a:t> </a:t>
            </a:r>
            <a:r>
              <a:rPr lang="en-US" dirty="0" smtClean="0">
                <a:solidFill>
                  <a:prstClr val="white"/>
                </a:solidFill>
              </a:rPr>
              <a:t>    subject.  </a:t>
            </a:r>
            <a:r>
              <a:rPr lang="en-US" u="sng" dirty="0" smtClean="0">
                <a:solidFill>
                  <a:prstClr val="white"/>
                </a:solidFill>
              </a:rPr>
              <a:t>Generally the most reliable approach to value when data is </a:t>
            </a:r>
          </a:p>
          <a:p>
            <a:pPr lvl="0"/>
            <a:r>
              <a:rPr lang="en-US" dirty="0">
                <a:solidFill>
                  <a:prstClr val="white"/>
                </a:solidFill>
              </a:rPr>
              <a:t> </a:t>
            </a:r>
            <a:r>
              <a:rPr lang="en-US" dirty="0" smtClean="0">
                <a:solidFill>
                  <a:prstClr val="white"/>
                </a:solidFill>
              </a:rPr>
              <a:t>    </a:t>
            </a:r>
            <a:r>
              <a:rPr lang="en-US" u="sng" dirty="0" smtClean="0">
                <a:solidFill>
                  <a:prstClr val="white"/>
                </a:solidFill>
              </a:rPr>
              <a:t>available</a:t>
            </a:r>
            <a:r>
              <a:rPr lang="en-US" dirty="0" smtClean="0">
                <a:solidFill>
                  <a:prstClr val="white"/>
                </a:solidFill>
              </a:rPr>
              <a:t>.</a:t>
            </a:r>
            <a:endParaRPr lang="en-US" dirty="0">
              <a:solidFill>
                <a:prstClr val="white"/>
              </a:solidFill>
            </a:endParaRPr>
          </a:p>
          <a:p>
            <a:pPr lvl="0"/>
            <a:r>
              <a:rPr lang="en-US" dirty="0" smtClean="0">
                <a:solidFill>
                  <a:prstClr val="white"/>
                </a:solidFill>
              </a:rPr>
              <a:t> </a:t>
            </a:r>
            <a:endParaRPr lang="en-US" dirty="0">
              <a:solidFill>
                <a:prstClr val="white"/>
              </a:solidFill>
            </a:endParaRPr>
          </a:p>
          <a:p>
            <a:pPr lvl="0"/>
            <a:r>
              <a:rPr lang="en-US" dirty="0" smtClean="0">
                <a:solidFill>
                  <a:prstClr val="white"/>
                </a:solidFill>
              </a:rPr>
              <a:t>     </a:t>
            </a:r>
            <a:r>
              <a:rPr lang="en-US" dirty="0" smtClean="0">
                <a:solidFill>
                  <a:srgbClr val="92D050"/>
                </a:solidFill>
              </a:rPr>
              <a:t>Example: </a:t>
            </a:r>
            <a:r>
              <a:rPr lang="en-US" dirty="0" smtClean="0">
                <a:solidFill>
                  <a:prstClr val="white"/>
                </a:solidFill>
              </a:rPr>
              <a:t>Mineral only property sold to a coal company exclusively for </a:t>
            </a:r>
          </a:p>
          <a:p>
            <a:pPr lvl="0"/>
            <a:r>
              <a:rPr lang="en-US" dirty="0">
                <a:solidFill>
                  <a:prstClr val="white"/>
                </a:solidFill>
              </a:rPr>
              <a:t> </a:t>
            </a:r>
            <a:r>
              <a:rPr lang="en-US" dirty="0" smtClean="0">
                <a:solidFill>
                  <a:prstClr val="white"/>
                </a:solidFill>
              </a:rPr>
              <a:t>    mining purposes  for a sale price of  $4,000,000 contained 2,000 acres</a:t>
            </a:r>
          </a:p>
          <a:p>
            <a:pPr lvl="0"/>
            <a:r>
              <a:rPr lang="en-US" dirty="0">
                <a:solidFill>
                  <a:prstClr val="white"/>
                </a:solidFill>
              </a:rPr>
              <a:t>  </a:t>
            </a:r>
            <a:r>
              <a:rPr lang="en-US" dirty="0" smtClean="0">
                <a:solidFill>
                  <a:prstClr val="white"/>
                </a:solidFill>
              </a:rPr>
              <a:t>   and 5,000,000 tons of coal </a:t>
            </a:r>
            <a:r>
              <a:rPr lang="en-US" dirty="0" err="1" smtClean="0">
                <a:solidFill>
                  <a:prstClr val="white"/>
                </a:solidFill>
              </a:rPr>
              <a:t>inplace</a:t>
            </a:r>
            <a:r>
              <a:rPr lang="en-US" dirty="0" smtClean="0">
                <a:solidFill>
                  <a:prstClr val="white"/>
                </a:solidFill>
              </a:rPr>
              <a:t>.  </a:t>
            </a:r>
          </a:p>
          <a:p>
            <a:pPr lvl="0"/>
            <a:r>
              <a:rPr lang="en-US" dirty="0" smtClean="0">
                <a:solidFill>
                  <a:prstClr val="white"/>
                </a:solidFill>
              </a:rPr>
              <a:t>     $4,000,000 sale price/ 5,000,000 tons coal </a:t>
            </a:r>
            <a:r>
              <a:rPr lang="en-US" dirty="0" err="1" smtClean="0">
                <a:solidFill>
                  <a:prstClr val="white"/>
                </a:solidFill>
              </a:rPr>
              <a:t>inplace</a:t>
            </a:r>
            <a:r>
              <a:rPr lang="en-US" dirty="0" smtClean="0">
                <a:solidFill>
                  <a:prstClr val="white"/>
                </a:solidFill>
              </a:rPr>
              <a:t> = $0.80/ton in place.</a:t>
            </a:r>
          </a:p>
          <a:p>
            <a:pPr marL="457200" lvl="0" indent="-457200">
              <a:buFont typeface="+mj-lt"/>
              <a:buAutoNum type="arabicPeriod"/>
            </a:pPr>
            <a:endParaRPr lang="en-US" sz="2400" dirty="0">
              <a:solidFill>
                <a:prstClr val="white"/>
              </a:solidFill>
            </a:endParaRPr>
          </a:p>
        </p:txBody>
      </p:sp>
    </p:spTree>
    <p:extLst>
      <p:ext uri="{BB962C8B-B14F-4D97-AF65-F5344CB8AC3E}">
        <p14:creationId xmlns:p14="http://schemas.microsoft.com/office/powerpoint/2010/main" val="140004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1257" y="76200"/>
            <a:ext cx="8683624" cy="1023258"/>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Approaches to Value</a:t>
            </a:r>
          </a:p>
          <a:p>
            <a:pPr algn="ctr"/>
            <a:r>
              <a:rPr lang="en-US" sz="1800" dirty="0" smtClean="0"/>
              <a:t>Income Capitalization Approach</a:t>
            </a:r>
          </a:p>
        </p:txBody>
      </p:sp>
      <p:pic>
        <p:nvPicPr>
          <p:cNvPr id="10243" name="Picture 3" descr="C:\Users\Coby\Desktop\data backup\Pictures\2014-04-28 queen\queen 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7600" y="-7629525"/>
            <a:ext cx="585216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Coby\Desktop\data backup\Pictures\2014-04-28 queen\queen 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4495800"/>
            <a:ext cx="5819648" cy="3273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4085" y="1325697"/>
            <a:ext cx="8425543" cy="5724644"/>
          </a:xfrm>
          <a:prstGeom prst="rect">
            <a:avLst/>
          </a:prstGeom>
        </p:spPr>
        <p:txBody>
          <a:bodyPr wrap="square">
            <a:spAutoFit/>
          </a:bodyPr>
          <a:lstStyle/>
          <a:p>
            <a:pPr lvl="0"/>
            <a:r>
              <a:rPr lang="en-US" u="sng" dirty="0">
                <a:solidFill>
                  <a:prstClr val="white"/>
                </a:solidFill>
              </a:rPr>
              <a:t>Appraisal Approaches Used</a:t>
            </a:r>
          </a:p>
          <a:p>
            <a:pPr lvl="0"/>
            <a:endParaRPr lang="en-US" u="sng" dirty="0">
              <a:solidFill>
                <a:prstClr val="white"/>
              </a:solidFill>
            </a:endParaRPr>
          </a:p>
          <a:p>
            <a:pPr marL="342900" lvl="0" indent="-342900">
              <a:buFont typeface="Arial" pitchFamily="34" charset="0"/>
              <a:buChar char="•"/>
            </a:pPr>
            <a:r>
              <a:rPr lang="en-US" sz="1600" u="sng" dirty="0" smtClean="0">
                <a:solidFill>
                  <a:prstClr val="white"/>
                </a:solidFill>
              </a:rPr>
              <a:t>Income Capitalization Approach</a:t>
            </a:r>
            <a:r>
              <a:rPr lang="en-US" sz="1600" dirty="0">
                <a:solidFill>
                  <a:prstClr val="white"/>
                </a:solidFill>
              </a:rPr>
              <a:t>: </a:t>
            </a:r>
            <a:r>
              <a:rPr lang="en-US" sz="1600" dirty="0" smtClean="0">
                <a:solidFill>
                  <a:prstClr val="white"/>
                </a:solidFill>
              </a:rPr>
              <a:t>An appraiser analyzes a property’s capacity to generate  future benefits and capitalizes the income into an indication of present value. </a:t>
            </a:r>
          </a:p>
          <a:p>
            <a:pPr marL="342900" lvl="0" indent="-342900">
              <a:buFont typeface="Arial" pitchFamily="34" charset="0"/>
              <a:buChar char="•"/>
            </a:pPr>
            <a:endParaRPr lang="en-US" sz="1600" dirty="0">
              <a:solidFill>
                <a:prstClr val="white"/>
              </a:solidFill>
            </a:endParaRPr>
          </a:p>
          <a:p>
            <a:pPr lvl="0"/>
            <a:r>
              <a:rPr lang="en-US" sz="1600" dirty="0" smtClean="0">
                <a:solidFill>
                  <a:prstClr val="white"/>
                </a:solidFill>
              </a:rPr>
              <a:t>      </a:t>
            </a:r>
            <a:r>
              <a:rPr lang="en-US" sz="1600" u="sng" dirty="0" smtClean="0">
                <a:solidFill>
                  <a:prstClr val="white"/>
                </a:solidFill>
              </a:rPr>
              <a:t>Discounted Cash Flow (DCF)</a:t>
            </a:r>
            <a:r>
              <a:rPr lang="en-US" sz="1600" dirty="0" smtClean="0">
                <a:solidFill>
                  <a:prstClr val="white"/>
                </a:solidFill>
              </a:rPr>
              <a:t>:  Is a procedure in which a yield rate or discount rate is </a:t>
            </a:r>
          </a:p>
          <a:p>
            <a:pPr lvl="0"/>
            <a:r>
              <a:rPr lang="en-US" sz="1600" dirty="0">
                <a:solidFill>
                  <a:prstClr val="white"/>
                </a:solidFill>
              </a:rPr>
              <a:t> </a:t>
            </a:r>
            <a:r>
              <a:rPr lang="en-US" sz="1600" dirty="0" smtClean="0">
                <a:solidFill>
                  <a:prstClr val="white"/>
                </a:solidFill>
              </a:rPr>
              <a:t>     applied to a set of projected income streams and a reversion to determine a present  </a:t>
            </a:r>
          </a:p>
          <a:p>
            <a:pPr lvl="0"/>
            <a:r>
              <a:rPr lang="en-US" sz="1600" dirty="0">
                <a:solidFill>
                  <a:prstClr val="white"/>
                </a:solidFill>
              </a:rPr>
              <a:t> </a:t>
            </a:r>
            <a:r>
              <a:rPr lang="en-US" sz="1600" dirty="0" smtClean="0">
                <a:solidFill>
                  <a:prstClr val="white"/>
                </a:solidFill>
              </a:rPr>
              <a:t>     value. </a:t>
            </a:r>
          </a:p>
          <a:p>
            <a:pPr lvl="0"/>
            <a:endParaRPr lang="en-US" sz="1600" dirty="0">
              <a:solidFill>
                <a:prstClr val="white"/>
              </a:solidFill>
            </a:endParaRPr>
          </a:p>
          <a:p>
            <a:pPr lvl="0"/>
            <a:r>
              <a:rPr lang="en-US" sz="1600" dirty="0" smtClean="0">
                <a:solidFill>
                  <a:prstClr val="white"/>
                </a:solidFill>
              </a:rPr>
              <a:t>      In mineral appraisals DCF determines the present value of future </a:t>
            </a:r>
            <a:r>
              <a:rPr lang="en-US" sz="1600" dirty="0" smtClean="0">
                <a:solidFill>
                  <a:prstClr val="white"/>
                </a:solidFill>
              </a:rPr>
              <a:t>net income </a:t>
            </a:r>
          </a:p>
          <a:p>
            <a:pPr lvl="0"/>
            <a:r>
              <a:rPr lang="en-US" sz="1600" dirty="0">
                <a:solidFill>
                  <a:prstClr val="white"/>
                </a:solidFill>
              </a:rPr>
              <a:t> </a:t>
            </a:r>
            <a:r>
              <a:rPr lang="en-US" sz="1600" dirty="0" smtClean="0">
                <a:solidFill>
                  <a:prstClr val="white"/>
                </a:solidFill>
              </a:rPr>
              <a:t>     </a:t>
            </a:r>
            <a:r>
              <a:rPr lang="en-US" sz="1600" dirty="0" smtClean="0">
                <a:solidFill>
                  <a:prstClr val="white"/>
                </a:solidFill>
              </a:rPr>
              <a:t>(gross income – costs)by </a:t>
            </a:r>
            <a:r>
              <a:rPr lang="en-US" sz="1600" dirty="0" smtClean="0">
                <a:solidFill>
                  <a:prstClr val="white"/>
                </a:solidFill>
              </a:rPr>
              <a:t>use of a yield/discount rate.  Discount rates are determined </a:t>
            </a:r>
            <a:r>
              <a:rPr lang="en-US" sz="1600" dirty="0" smtClean="0">
                <a:solidFill>
                  <a:prstClr val="white"/>
                </a:solidFill>
              </a:rPr>
              <a:t>by</a:t>
            </a:r>
          </a:p>
          <a:p>
            <a:pPr lvl="0"/>
            <a:r>
              <a:rPr lang="en-US" sz="1600" dirty="0">
                <a:solidFill>
                  <a:prstClr val="white"/>
                </a:solidFill>
              </a:rPr>
              <a:t> </a:t>
            </a:r>
            <a:r>
              <a:rPr lang="en-US" sz="1600" dirty="0" smtClean="0">
                <a:solidFill>
                  <a:prstClr val="white"/>
                </a:solidFill>
              </a:rPr>
              <a:t>    </a:t>
            </a:r>
            <a:r>
              <a:rPr lang="en-US" sz="1600" dirty="0" smtClean="0">
                <a:solidFill>
                  <a:prstClr val="white"/>
                </a:solidFill>
              </a:rPr>
              <a:t> </a:t>
            </a:r>
            <a:r>
              <a:rPr lang="en-US" sz="1600" dirty="0" smtClean="0">
                <a:solidFill>
                  <a:prstClr val="white"/>
                </a:solidFill>
              </a:rPr>
              <a:t>risk and market factors. </a:t>
            </a:r>
            <a:endParaRPr lang="en-US" sz="1600" dirty="0" smtClean="0">
              <a:solidFill>
                <a:prstClr val="white"/>
              </a:solidFill>
            </a:endParaRPr>
          </a:p>
          <a:p>
            <a:pPr lvl="0"/>
            <a:endParaRPr lang="en-US" sz="1600" u="sng" dirty="0">
              <a:solidFill>
                <a:prstClr val="white"/>
              </a:solidFill>
            </a:endParaRPr>
          </a:p>
          <a:p>
            <a:pPr lvl="0"/>
            <a:r>
              <a:rPr lang="en-US" sz="1600" dirty="0" smtClean="0">
                <a:solidFill>
                  <a:prstClr val="white"/>
                </a:solidFill>
              </a:rPr>
              <a:t>      Payments can be made annually or on a lump sum basis for oil/gas, coal or other </a:t>
            </a:r>
          </a:p>
          <a:p>
            <a:pPr lvl="0"/>
            <a:r>
              <a:rPr lang="en-US" sz="1600" dirty="0">
                <a:solidFill>
                  <a:prstClr val="white"/>
                </a:solidFill>
              </a:rPr>
              <a:t> </a:t>
            </a:r>
            <a:r>
              <a:rPr lang="en-US" sz="1600" dirty="0" smtClean="0">
                <a:solidFill>
                  <a:prstClr val="white"/>
                </a:solidFill>
              </a:rPr>
              <a:t>     </a:t>
            </a:r>
            <a:r>
              <a:rPr lang="en-US" sz="1600" dirty="0" smtClean="0">
                <a:solidFill>
                  <a:prstClr val="white"/>
                </a:solidFill>
              </a:rPr>
              <a:t>mineral properties. </a:t>
            </a:r>
            <a:endParaRPr lang="en-US" sz="1600" dirty="0" smtClean="0">
              <a:solidFill>
                <a:prstClr val="white"/>
              </a:solidFill>
            </a:endParaRPr>
          </a:p>
          <a:p>
            <a:pPr lvl="0"/>
            <a:r>
              <a:rPr lang="en-US" dirty="0" smtClean="0">
                <a:solidFill>
                  <a:prstClr val="white"/>
                </a:solidFill>
              </a:rPr>
              <a:t>       </a:t>
            </a:r>
          </a:p>
          <a:p>
            <a:pPr lvl="0"/>
            <a:r>
              <a:rPr lang="en-US" dirty="0">
                <a:solidFill>
                  <a:prstClr val="white"/>
                </a:solidFill>
              </a:rPr>
              <a:t> </a:t>
            </a:r>
            <a:r>
              <a:rPr lang="en-US" dirty="0" smtClean="0">
                <a:solidFill>
                  <a:prstClr val="white"/>
                </a:solidFill>
              </a:rPr>
              <a:t>     </a:t>
            </a:r>
            <a:r>
              <a:rPr lang="en-US" sz="1600" dirty="0" smtClean="0">
                <a:solidFill>
                  <a:prstClr val="white"/>
                </a:solidFill>
              </a:rPr>
              <a:t>In valuing mineral only property the “present value of 1” concept is applied in</a:t>
            </a:r>
          </a:p>
          <a:p>
            <a:pPr lvl="0"/>
            <a:r>
              <a:rPr lang="en-US" sz="1600" dirty="0">
                <a:solidFill>
                  <a:prstClr val="white"/>
                </a:solidFill>
              </a:rPr>
              <a:t> </a:t>
            </a:r>
            <a:r>
              <a:rPr lang="en-US" sz="1600" dirty="0" smtClean="0">
                <a:solidFill>
                  <a:prstClr val="white"/>
                </a:solidFill>
              </a:rPr>
              <a:t>      which the future value of the  royalty </a:t>
            </a:r>
            <a:r>
              <a:rPr lang="en-US" sz="1600" dirty="0" smtClean="0">
                <a:solidFill>
                  <a:prstClr val="white"/>
                </a:solidFill>
              </a:rPr>
              <a:t>interest is </a:t>
            </a:r>
            <a:r>
              <a:rPr lang="en-US" sz="1600" dirty="0" smtClean="0">
                <a:solidFill>
                  <a:prstClr val="white"/>
                </a:solidFill>
              </a:rPr>
              <a:t>discounted to the present value by use</a:t>
            </a:r>
          </a:p>
          <a:p>
            <a:pPr lvl="0"/>
            <a:r>
              <a:rPr lang="en-US" sz="1600" dirty="0">
                <a:solidFill>
                  <a:prstClr val="white"/>
                </a:solidFill>
              </a:rPr>
              <a:t> </a:t>
            </a:r>
            <a:r>
              <a:rPr lang="en-US" sz="1600" dirty="0" smtClean="0">
                <a:solidFill>
                  <a:prstClr val="white"/>
                </a:solidFill>
              </a:rPr>
              <a:t>      of a discount rate for a typical mining and/or leasing term. </a:t>
            </a:r>
            <a:endParaRPr lang="en-US" sz="1600" dirty="0">
              <a:solidFill>
                <a:prstClr val="white"/>
              </a:solidFill>
            </a:endParaRPr>
          </a:p>
          <a:p>
            <a:pPr lvl="0"/>
            <a:endParaRPr lang="en-US" dirty="0">
              <a:solidFill>
                <a:prstClr val="white"/>
              </a:solidFill>
            </a:endParaRPr>
          </a:p>
          <a:p>
            <a:pPr lvl="0"/>
            <a:r>
              <a:rPr lang="en-US" dirty="0">
                <a:solidFill>
                  <a:prstClr val="white"/>
                </a:solidFill>
              </a:rPr>
              <a:t> </a:t>
            </a:r>
          </a:p>
          <a:p>
            <a:pPr lvl="0"/>
            <a:r>
              <a:rPr lang="en-US" dirty="0">
                <a:solidFill>
                  <a:prstClr val="white"/>
                </a:solidFill>
              </a:rPr>
              <a:t>     </a:t>
            </a:r>
          </a:p>
        </p:txBody>
      </p:sp>
    </p:spTree>
    <p:extLst>
      <p:ext uri="{BB962C8B-B14F-4D97-AF65-F5344CB8AC3E}">
        <p14:creationId xmlns:p14="http://schemas.microsoft.com/office/powerpoint/2010/main" val="1227596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303"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Timber Valuation</a:t>
            </a:r>
          </a:p>
        </p:txBody>
      </p:sp>
      <p:sp>
        <p:nvSpPr>
          <p:cNvPr id="4" name="Rectangle 3"/>
          <p:cNvSpPr/>
          <p:nvPr/>
        </p:nvSpPr>
        <p:spPr>
          <a:xfrm>
            <a:off x="324303" y="1219200"/>
            <a:ext cx="8683624" cy="4524315"/>
          </a:xfrm>
          <a:prstGeom prst="rect">
            <a:avLst/>
          </a:prstGeom>
        </p:spPr>
        <p:txBody>
          <a:bodyPr wrap="square">
            <a:spAutoFit/>
          </a:bodyPr>
          <a:lstStyle/>
          <a:p>
            <a:r>
              <a:rPr lang="en-US" u="sng" dirty="0" smtClean="0"/>
              <a:t>Timber rights</a:t>
            </a:r>
            <a:r>
              <a:rPr lang="en-US" dirty="0" smtClean="0"/>
              <a:t>: Ownership of the standing timber only which can be in perpetuity but is most often for a set period of time.  (1-2 years typically)</a:t>
            </a:r>
          </a:p>
          <a:p>
            <a:r>
              <a:rPr lang="en-US" dirty="0" smtClean="0">
                <a:solidFill>
                  <a:srgbClr val="92D050"/>
                </a:solidFill>
              </a:rPr>
              <a:t>Example: </a:t>
            </a:r>
            <a:r>
              <a:rPr lang="en-US" dirty="0"/>
              <a:t>R</a:t>
            </a:r>
            <a:r>
              <a:rPr lang="en-US" dirty="0" smtClean="0"/>
              <a:t>ight </a:t>
            </a:r>
            <a:r>
              <a:rPr lang="en-US" dirty="0" smtClean="0"/>
              <a:t>for logging company to occupy and harvest standing timber for a set period of time until timber is harvested and land reclaimed. </a:t>
            </a:r>
          </a:p>
          <a:p>
            <a:endParaRPr lang="en-US" dirty="0"/>
          </a:p>
          <a:p>
            <a:pPr marL="342900" lvl="0" indent="-342900">
              <a:buFont typeface="Arial" pitchFamily="34" charset="0"/>
              <a:buChar char="•"/>
            </a:pPr>
            <a:r>
              <a:rPr lang="en-US" u="sng" dirty="0">
                <a:solidFill>
                  <a:prstClr val="white"/>
                </a:solidFill>
              </a:rPr>
              <a:t>Stumpage Value</a:t>
            </a:r>
            <a:r>
              <a:rPr lang="en-US" dirty="0">
                <a:solidFill>
                  <a:prstClr val="white"/>
                </a:solidFill>
              </a:rPr>
              <a:t>- Value of logs delivered to the mill less logging/transportation costs. Value a landowner receives for contracting the right for a logger to cut and remove his timber</a:t>
            </a:r>
            <a:r>
              <a:rPr lang="en-US" dirty="0" smtClean="0">
                <a:solidFill>
                  <a:prstClr val="white"/>
                </a:solidFill>
              </a:rPr>
              <a:t>. </a:t>
            </a:r>
            <a:endParaRPr lang="en-US" dirty="0">
              <a:solidFill>
                <a:prstClr val="white"/>
              </a:solidFill>
            </a:endParaRPr>
          </a:p>
          <a:p>
            <a:endParaRPr lang="en-US" dirty="0" smtClean="0"/>
          </a:p>
          <a:p>
            <a:r>
              <a:rPr lang="en-US" u="sng" dirty="0" smtClean="0"/>
              <a:t>Sales </a:t>
            </a:r>
            <a:r>
              <a:rPr lang="en-US" u="sng" dirty="0"/>
              <a:t>C</a:t>
            </a:r>
            <a:r>
              <a:rPr lang="en-US" u="sng" dirty="0" smtClean="0"/>
              <a:t>omparison Approach</a:t>
            </a:r>
            <a:r>
              <a:rPr lang="en-US" dirty="0" smtClean="0"/>
              <a:t>: Using comparable sales of timber only property and making adjustments to comps to make them like the subject.</a:t>
            </a:r>
          </a:p>
          <a:p>
            <a:endParaRPr lang="en-US" u="sng" dirty="0"/>
          </a:p>
          <a:p>
            <a:r>
              <a:rPr lang="en-US" u="sng" dirty="0" smtClean="0"/>
              <a:t>Empirical Method</a:t>
            </a:r>
            <a:r>
              <a:rPr lang="en-US" dirty="0" smtClean="0"/>
              <a:t>: Stumpage value = Price paid at the Mill for logs – Logging/delivery costs.</a:t>
            </a:r>
          </a:p>
          <a:p>
            <a:endParaRPr lang="en-US" dirty="0"/>
          </a:p>
          <a:p>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35579"/>
            <a:ext cx="6934200" cy="17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73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4303"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Contact Information</a:t>
            </a:r>
            <a:endParaRPr lang="en-US" dirty="0" smtClean="0"/>
          </a:p>
        </p:txBody>
      </p:sp>
      <p:sp>
        <p:nvSpPr>
          <p:cNvPr id="4" name="Rectangle 3"/>
          <p:cNvSpPr/>
          <p:nvPr/>
        </p:nvSpPr>
        <p:spPr>
          <a:xfrm>
            <a:off x="533400" y="1524000"/>
            <a:ext cx="8305800" cy="5816977"/>
          </a:xfrm>
          <a:prstGeom prst="rect">
            <a:avLst/>
          </a:prstGeom>
        </p:spPr>
        <p:txBody>
          <a:bodyPr wrap="square">
            <a:spAutoFit/>
          </a:bodyPr>
          <a:lstStyle/>
          <a:p>
            <a:pPr lvl="0" algn="ctr"/>
            <a:r>
              <a:rPr lang="en-US" sz="2800" dirty="0" smtClean="0">
                <a:solidFill>
                  <a:prstClr val="white"/>
                </a:solidFill>
              </a:rPr>
              <a:t>Vance Mosley</a:t>
            </a:r>
          </a:p>
          <a:p>
            <a:pPr lvl="0" algn="ctr"/>
            <a:r>
              <a:rPr lang="en-US" dirty="0" smtClean="0">
                <a:solidFill>
                  <a:prstClr val="white"/>
                </a:solidFill>
              </a:rPr>
              <a:t>Certified General Appraiser</a:t>
            </a:r>
          </a:p>
          <a:p>
            <a:pPr lvl="0" algn="ctr"/>
            <a:r>
              <a:rPr lang="en-US" dirty="0" smtClean="0">
                <a:solidFill>
                  <a:prstClr val="white"/>
                </a:solidFill>
              </a:rPr>
              <a:t>KY Field Service Realty Inc.</a:t>
            </a:r>
          </a:p>
          <a:p>
            <a:pPr lvl="0" algn="ctr"/>
            <a:r>
              <a:rPr lang="en-US" dirty="0" smtClean="0">
                <a:solidFill>
                  <a:prstClr val="white"/>
                </a:solidFill>
              </a:rPr>
              <a:t>P.O. Box 921</a:t>
            </a:r>
          </a:p>
          <a:p>
            <a:pPr lvl="0" algn="ctr"/>
            <a:r>
              <a:rPr lang="en-US" dirty="0" err="1" smtClean="0">
                <a:solidFill>
                  <a:prstClr val="white"/>
                </a:solidFill>
              </a:rPr>
              <a:t>Hyden</a:t>
            </a:r>
            <a:r>
              <a:rPr lang="en-US" dirty="0" smtClean="0">
                <a:solidFill>
                  <a:prstClr val="white"/>
                </a:solidFill>
              </a:rPr>
              <a:t>, KY 41749</a:t>
            </a:r>
          </a:p>
          <a:p>
            <a:pPr lvl="0" algn="ctr"/>
            <a:r>
              <a:rPr lang="en-US" dirty="0" smtClean="0">
                <a:solidFill>
                  <a:prstClr val="white"/>
                </a:solidFill>
              </a:rPr>
              <a:t>Office: 606-672-3856</a:t>
            </a:r>
          </a:p>
          <a:p>
            <a:pPr lvl="0" algn="ctr"/>
            <a:r>
              <a:rPr lang="en-US" dirty="0" smtClean="0">
                <a:solidFill>
                  <a:prstClr val="white"/>
                </a:solidFill>
              </a:rPr>
              <a:t>Cell: 606-275-0252</a:t>
            </a:r>
          </a:p>
          <a:p>
            <a:pPr lvl="0" algn="ctr"/>
            <a:endParaRPr lang="en-US" dirty="0">
              <a:solidFill>
                <a:prstClr val="white"/>
              </a:solidFill>
            </a:endParaRPr>
          </a:p>
          <a:p>
            <a:pPr lvl="0" algn="ctr"/>
            <a:endParaRPr lang="en-US" sz="2800" dirty="0" smtClean="0">
              <a:solidFill>
                <a:prstClr val="white"/>
              </a:solidFill>
            </a:endParaRPr>
          </a:p>
          <a:p>
            <a:pPr lvl="0" algn="ctr"/>
            <a:r>
              <a:rPr lang="en-US" sz="2800" dirty="0" err="1" smtClean="0">
                <a:solidFill>
                  <a:prstClr val="white"/>
                </a:solidFill>
              </a:rPr>
              <a:t>Coby</a:t>
            </a:r>
            <a:r>
              <a:rPr lang="en-US" sz="2800" dirty="0" smtClean="0">
                <a:solidFill>
                  <a:prstClr val="white"/>
                </a:solidFill>
              </a:rPr>
              <a:t> W. Mosley</a:t>
            </a:r>
          </a:p>
          <a:p>
            <a:pPr lvl="0" algn="ctr"/>
            <a:r>
              <a:rPr lang="en-US" dirty="0" smtClean="0">
                <a:solidFill>
                  <a:prstClr val="white"/>
                </a:solidFill>
              </a:rPr>
              <a:t>Certified General Appraiser</a:t>
            </a:r>
          </a:p>
          <a:p>
            <a:pPr lvl="0" algn="ctr"/>
            <a:r>
              <a:rPr lang="en-US" dirty="0" smtClean="0">
                <a:solidFill>
                  <a:prstClr val="white"/>
                </a:solidFill>
              </a:rPr>
              <a:t>Consulting Forester</a:t>
            </a:r>
          </a:p>
          <a:p>
            <a:pPr lvl="0" algn="ctr"/>
            <a:r>
              <a:rPr lang="en-US" dirty="0">
                <a:solidFill>
                  <a:prstClr val="white"/>
                </a:solidFill>
              </a:rPr>
              <a:t>KY Field Service Realty Inc.</a:t>
            </a:r>
          </a:p>
          <a:p>
            <a:pPr lvl="0" algn="ctr"/>
            <a:r>
              <a:rPr lang="en-US" dirty="0">
                <a:solidFill>
                  <a:prstClr val="white"/>
                </a:solidFill>
              </a:rPr>
              <a:t>P.O. Box 921</a:t>
            </a:r>
          </a:p>
          <a:p>
            <a:pPr lvl="0" algn="ctr"/>
            <a:r>
              <a:rPr lang="en-US" dirty="0" err="1">
                <a:solidFill>
                  <a:prstClr val="white"/>
                </a:solidFill>
              </a:rPr>
              <a:t>Hyden</a:t>
            </a:r>
            <a:r>
              <a:rPr lang="en-US" dirty="0">
                <a:solidFill>
                  <a:prstClr val="white"/>
                </a:solidFill>
              </a:rPr>
              <a:t>, KY </a:t>
            </a:r>
            <a:r>
              <a:rPr lang="en-US" dirty="0" smtClean="0">
                <a:solidFill>
                  <a:prstClr val="white"/>
                </a:solidFill>
              </a:rPr>
              <a:t>41749</a:t>
            </a:r>
          </a:p>
          <a:p>
            <a:pPr lvl="0" algn="ctr"/>
            <a:r>
              <a:rPr lang="en-US" dirty="0" smtClean="0">
                <a:solidFill>
                  <a:prstClr val="white"/>
                </a:solidFill>
              </a:rPr>
              <a:t>Office: 606-672-3856</a:t>
            </a:r>
          </a:p>
          <a:p>
            <a:pPr lvl="0" algn="ctr"/>
            <a:r>
              <a:rPr lang="en-US" dirty="0" smtClean="0">
                <a:solidFill>
                  <a:prstClr val="white"/>
                </a:solidFill>
              </a:rPr>
              <a:t>Cell: 606-275-9921</a:t>
            </a:r>
            <a:endParaRPr lang="en-US" dirty="0">
              <a:solidFill>
                <a:prstClr val="white"/>
              </a:solidFill>
            </a:endParaRPr>
          </a:p>
          <a:p>
            <a:pPr lvl="0" algn="ctr"/>
            <a:endParaRPr lang="en-US" dirty="0" smtClean="0">
              <a:solidFill>
                <a:prstClr val="white"/>
              </a:solidFill>
            </a:endParaRPr>
          </a:p>
          <a:p>
            <a:pPr lvl="0" algn="ctr"/>
            <a:endParaRPr lang="en-US" dirty="0">
              <a:solidFill>
                <a:prstClr val="white"/>
              </a:solidFill>
            </a:endParaRPr>
          </a:p>
        </p:txBody>
      </p:sp>
    </p:spTree>
    <p:extLst>
      <p:ext uri="{BB962C8B-B14F-4D97-AF65-F5344CB8AC3E}">
        <p14:creationId xmlns:p14="http://schemas.microsoft.com/office/powerpoint/2010/main" val="391007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28600"/>
            <a:ext cx="7543800" cy="914400"/>
          </a:xfrm>
          <a:noFill/>
          <a:ln w="63500">
            <a:solidFill>
              <a:srgbClr val="00642D"/>
            </a:solidFill>
          </a:ln>
        </p:spPr>
        <p:txBody>
          <a:bodyPr/>
          <a:lstStyle/>
          <a:p>
            <a:pPr algn="ctr"/>
            <a:r>
              <a:rPr lang="en-US" dirty="0" smtClean="0"/>
              <a:t>Introduction</a:t>
            </a:r>
            <a:endParaRPr lang="en-US" dirty="0"/>
          </a:p>
        </p:txBody>
      </p:sp>
      <p:sp>
        <p:nvSpPr>
          <p:cNvPr id="4" name="Rectangle 3"/>
          <p:cNvSpPr/>
          <p:nvPr/>
        </p:nvSpPr>
        <p:spPr>
          <a:xfrm>
            <a:off x="-762000" y="1524000"/>
            <a:ext cx="9601200" cy="5632311"/>
          </a:xfrm>
          <a:prstGeom prst="rect">
            <a:avLst/>
          </a:prstGeom>
        </p:spPr>
        <p:txBody>
          <a:bodyPr wrap="square">
            <a:spAutoFit/>
          </a:bodyPr>
          <a:lstStyle/>
          <a:p>
            <a:pPr marL="1257300" lvl="0" indent="-342900">
              <a:buFont typeface="Arial" pitchFamily="34" charset="0"/>
              <a:buChar char="•"/>
            </a:pPr>
            <a:r>
              <a:rPr lang="en-US" sz="2000" u="sng" dirty="0" smtClean="0">
                <a:solidFill>
                  <a:prstClr val="white"/>
                </a:solidFill>
              </a:rPr>
              <a:t>Objective</a:t>
            </a:r>
            <a:r>
              <a:rPr lang="en-US" sz="2000" dirty="0" smtClean="0">
                <a:solidFill>
                  <a:prstClr val="white"/>
                </a:solidFill>
              </a:rPr>
              <a:t>: The objective of this class is to briefly discuss the principles, definitions and procedures  used in natural resource valuation. </a:t>
            </a:r>
          </a:p>
          <a:p>
            <a:pPr marL="1257300" lvl="0" indent="-342900">
              <a:buFont typeface="Arial" pitchFamily="34" charset="0"/>
              <a:buChar char="•"/>
            </a:pPr>
            <a:endParaRPr lang="en-US" sz="2000" dirty="0">
              <a:solidFill>
                <a:prstClr val="white"/>
              </a:solidFill>
            </a:endParaRPr>
          </a:p>
          <a:p>
            <a:pPr marL="914400" lvl="0"/>
            <a:r>
              <a:rPr lang="en-US" sz="2000" dirty="0" smtClean="0">
                <a:solidFill>
                  <a:prstClr val="white"/>
                </a:solidFill>
              </a:rPr>
              <a:t>      </a:t>
            </a:r>
            <a:r>
              <a:rPr lang="en-US" sz="2000" u="sng" dirty="0" smtClean="0">
                <a:solidFill>
                  <a:prstClr val="white"/>
                </a:solidFill>
              </a:rPr>
              <a:t>Topics Discussed</a:t>
            </a:r>
          </a:p>
          <a:p>
            <a:pPr marL="914400" lvl="0"/>
            <a:endParaRPr lang="en-US" sz="2000" u="sng" dirty="0" smtClean="0">
              <a:solidFill>
                <a:prstClr val="white"/>
              </a:solidFill>
            </a:endParaRPr>
          </a:p>
          <a:p>
            <a:pPr marL="1371600" lvl="0" indent="-457200">
              <a:buFont typeface="+mj-lt"/>
              <a:buAutoNum type="arabicPeriod"/>
            </a:pPr>
            <a:r>
              <a:rPr lang="en-US" sz="2000" dirty="0" smtClean="0">
                <a:solidFill>
                  <a:prstClr val="white"/>
                </a:solidFill>
              </a:rPr>
              <a:t>Natural Resources</a:t>
            </a:r>
          </a:p>
          <a:p>
            <a:pPr marL="1371600" lvl="0" indent="-457200">
              <a:buFont typeface="+mj-lt"/>
              <a:buAutoNum type="arabicPeriod"/>
            </a:pPr>
            <a:r>
              <a:rPr lang="en-US" sz="2000" dirty="0" smtClean="0">
                <a:solidFill>
                  <a:prstClr val="white"/>
                </a:solidFill>
              </a:rPr>
              <a:t>Property Rights   </a:t>
            </a:r>
          </a:p>
          <a:p>
            <a:pPr marL="1371600" lvl="0" indent="-457200">
              <a:buFont typeface="+mj-lt"/>
              <a:buAutoNum type="arabicPeriod"/>
            </a:pPr>
            <a:r>
              <a:rPr lang="en-US" sz="2000" dirty="0" smtClean="0">
                <a:solidFill>
                  <a:prstClr val="white"/>
                </a:solidFill>
              </a:rPr>
              <a:t>Mineral Rights</a:t>
            </a:r>
          </a:p>
          <a:p>
            <a:pPr marL="1371600" lvl="0" indent="-457200">
              <a:buFont typeface="+mj-lt"/>
              <a:buAutoNum type="arabicPeriod"/>
            </a:pPr>
            <a:r>
              <a:rPr lang="en-US" sz="2000" dirty="0" smtClean="0">
                <a:solidFill>
                  <a:prstClr val="white"/>
                </a:solidFill>
              </a:rPr>
              <a:t>Mineral Reserve Estimation</a:t>
            </a:r>
          </a:p>
          <a:p>
            <a:pPr marL="1371600" lvl="0" indent="-457200">
              <a:buFont typeface="+mj-lt"/>
              <a:buAutoNum type="arabicPeriod"/>
            </a:pPr>
            <a:r>
              <a:rPr lang="en-US" sz="2000" dirty="0">
                <a:solidFill>
                  <a:prstClr val="white"/>
                </a:solidFill>
              </a:rPr>
              <a:t>Highest and Best </a:t>
            </a:r>
            <a:r>
              <a:rPr lang="en-US" sz="2000" dirty="0" smtClean="0">
                <a:solidFill>
                  <a:prstClr val="white"/>
                </a:solidFill>
              </a:rPr>
              <a:t>Use</a:t>
            </a:r>
          </a:p>
          <a:p>
            <a:pPr marL="1371600" lvl="0" indent="-457200">
              <a:buFont typeface="+mj-lt"/>
              <a:buAutoNum type="arabicPeriod"/>
            </a:pPr>
            <a:r>
              <a:rPr lang="en-US" sz="2000" dirty="0" smtClean="0">
                <a:solidFill>
                  <a:prstClr val="white"/>
                </a:solidFill>
              </a:rPr>
              <a:t>Market Value</a:t>
            </a:r>
          </a:p>
          <a:p>
            <a:pPr marL="1371600" lvl="0" indent="-457200">
              <a:buFont typeface="+mj-lt"/>
              <a:buAutoNum type="arabicPeriod"/>
            </a:pPr>
            <a:r>
              <a:rPr lang="en-US" sz="2000" dirty="0" smtClean="0">
                <a:solidFill>
                  <a:prstClr val="white"/>
                </a:solidFill>
              </a:rPr>
              <a:t>Mineral Valuation</a:t>
            </a:r>
          </a:p>
          <a:p>
            <a:pPr marL="1371600" lvl="0" indent="-457200">
              <a:buFont typeface="+mj-lt"/>
              <a:buAutoNum type="arabicPeriod"/>
            </a:pPr>
            <a:r>
              <a:rPr lang="en-US" sz="2000" dirty="0" smtClean="0">
                <a:solidFill>
                  <a:prstClr val="white"/>
                </a:solidFill>
              </a:rPr>
              <a:t>Approaches to Value</a:t>
            </a:r>
          </a:p>
          <a:p>
            <a:pPr marL="1828800" lvl="1" indent="-457200">
              <a:buFont typeface="Arial" pitchFamily="34" charset="0"/>
              <a:buChar char="•"/>
            </a:pPr>
            <a:r>
              <a:rPr lang="en-US" sz="2000" dirty="0" smtClean="0">
                <a:solidFill>
                  <a:prstClr val="white"/>
                </a:solidFill>
              </a:rPr>
              <a:t>Sales Comparison Approach</a:t>
            </a:r>
          </a:p>
          <a:p>
            <a:pPr marL="1828800" lvl="1" indent="-457200">
              <a:buFont typeface="Arial" pitchFamily="34" charset="0"/>
              <a:buChar char="•"/>
            </a:pPr>
            <a:r>
              <a:rPr lang="en-US" sz="2000" dirty="0" smtClean="0">
                <a:solidFill>
                  <a:prstClr val="white"/>
                </a:solidFill>
              </a:rPr>
              <a:t>Income Capitalization Approach</a:t>
            </a:r>
          </a:p>
          <a:p>
            <a:pPr marL="1371600" lvl="0" indent="-457200">
              <a:buFont typeface="+mj-lt"/>
              <a:buAutoNum type="arabicPeriod"/>
            </a:pPr>
            <a:r>
              <a:rPr lang="en-US" sz="2000" dirty="0" smtClean="0">
                <a:solidFill>
                  <a:prstClr val="white"/>
                </a:solidFill>
              </a:rPr>
              <a:t>Timber Valuation </a:t>
            </a:r>
            <a:endParaRPr lang="en-US" sz="2000" dirty="0" smtClean="0">
              <a:solidFill>
                <a:prstClr val="white"/>
              </a:solidFill>
            </a:endParaRPr>
          </a:p>
          <a:p>
            <a:pPr marL="1371600" lvl="0" indent="-457200">
              <a:buFont typeface="+mj-lt"/>
              <a:buAutoNum type="arabicPeriod"/>
            </a:pPr>
            <a:r>
              <a:rPr lang="en-US" sz="2000" dirty="0" smtClean="0">
                <a:solidFill>
                  <a:prstClr val="white"/>
                </a:solidFill>
              </a:rPr>
              <a:t>Contact Information</a:t>
            </a:r>
            <a:r>
              <a:rPr lang="en-US" sz="2000" dirty="0" smtClean="0">
                <a:solidFill>
                  <a:prstClr val="white"/>
                </a:solidFill>
              </a:rPr>
              <a:t/>
            </a:r>
            <a:br>
              <a:rPr lang="en-US" sz="2000" dirty="0" smtClean="0">
                <a:solidFill>
                  <a:prstClr val="white"/>
                </a:solidFill>
              </a:rPr>
            </a:br>
            <a:r>
              <a:rPr lang="en-US" sz="2000" dirty="0" smtClean="0">
                <a:solidFill>
                  <a:prstClr val="white"/>
                </a:solidFill>
              </a:rPr>
              <a:t>   </a:t>
            </a:r>
            <a:endParaRPr lang="en-US" sz="2000" dirty="0">
              <a:solidFill>
                <a:prstClr val="white"/>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47" y="2362200"/>
            <a:ext cx="469483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77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914400"/>
          </a:xfrm>
          <a:noFill/>
          <a:ln w="63500">
            <a:solidFill>
              <a:srgbClr val="00642D"/>
            </a:solidFill>
          </a:ln>
        </p:spPr>
        <p:txBody>
          <a:bodyPr/>
          <a:lstStyle/>
          <a:p>
            <a:pPr algn="ctr"/>
            <a:r>
              <a:rPr lang="en-US" sz="4400" dirty="0" smtClean="0"/>
              <a:t>What are Natural Resources?</a:t>
            </a:r>
            <a:endParaRPr lang="en-US" sz="4400" dirty="0"/>
          </a:p>
        </p:txBody>
      </p:sp>
      <p:sp>
        <p:nvSpPr>
          <p:cNvPr id="10" name="AutoShape 4" descr="data:image/jpeg;base64,/9j/4AAQSkZJRgABAQAAAQABAAD/2wCEAAkGBxISEhUTEhQVFhQXFxMYGBYVFBgYHhsdHhYYGxkcHxsaHikgHxolHBUaITIkJisrLi4uHh8zODMsQygtLysBCgoKDQwNGg8PFjclHyQrMTc3ODc3ODc3LSsxNyswLDg4MTg4LDQ1KzgrLTcuMSszNzc0Ky80KzM2KywuNDcrK//AABEIAOYA2gMBIgACEQEDEQH/xAAbAAEAAgMBAQAAAAAAAAAAAAAABQYDBAcCAf/EAEAQAAIBBAEDAwMDAgIGCAcAAAECAwAEERIhBRMxBiJBFDJRI2FxB0KBsRUkM1KRoWKCkpTB0dPhFiU0U1Rjcv/EABgBAQEAAwAAAAAAAAAAAAAAAAACAQME/8QAIBEBAAIBAgcAAAAAAAAAAAAAAAECERKRAwQUMUFSYf/aAAwDAQACEQMRAD8A7jUOOvqYlkjXvO3Ijt3SQkYBJDEhcAMuTnHuHJyMyN/jtvllUatlnAKgY5LAkAr+eRxnkVW7CfE8T3EKwzsZLfubCJZFVnaIIuzFtguwXPtDNz8ELB0qSVolM6hZedgBgZBI4GzYyADjY+fJrJcXSoUBzl21UAE84J+PAABOaxfWnvdoxSakHEuAUJABxwcjz5IAJBFfepTSomYYhK+R7Wk7Yxnk7atyB8Y/xHmg26xTTqn3HHgeD8sFA/klgK1RYhJpLhmZsoqhSMiMLktoAM+7IJ8k6j8ADZu7ZJUKOMq3kZI+c+Rz5FBmrWWSTvMpUdrRCrZ532cOCPxgIR/1v2r7YWUUCCOFFjRfCooUD88D5rYoNWKSXuFWUFOSrqcY8AKQTkt5OQABkDnk17tpmYvlCoV9VJ/uGqktj4GxI/wz81kiRUARQFAGFUAAAD4AHwK90ClRfUupSxM+INo1jD9zuxouffuG3I1ChVO3P3H8c1D1N1rvxJcQSDUpmMSDtrFK6YiZnZlUOrPlslsKrLoSwNB0CKRWAZSGB8EHIP8AiKhB16XuyKLZmijlELMr5fYxo4bt64MZEijIYkZ5A5xG+k+tNcwLBM3auwrNJFEuNY9iI8bJ7UZNdc+7BHOc1H9RuJre3dOnxNatDEtzI11FvG4A0ZDKXOHVIgSeeAPzQXvvrlQThmzgHzwMn/hX2SQgqApIJIJGPbwTk5PjjHH5qBjlu5LOGS2lheWQo7PIP09WyzABDnAyFHOeBk+TWJWvoZ5G0a4hd4yoQxrjMUSFve/CB0Y6ADALNlicUFjikJGSpXzwcE8Hg8Z8jmorqPVyIlliI1EkauskbqzAsoYIG1O+GyBhtiNQMnjea7YFFMTlmC5K4Krk8+448cnxzx+cVE+spHitzLbxdy43QR5Rn0LYjZxhWKAR7ZIGPPByQQsBNaT34aF5bfEpCsUx4c67Lq3gg5HIyKqPTvWjjZL+JSZGdES0R7hSBD3dGIyWkKEnUKOMZ84E9ceobW1topXVoYjhQvaYafAUoBlRnC+MZIHyKCQtepxydvRlYyBiBkA4XhzoTt7WwpHkEgGvR6rBoziVCisVZ1YMqkDLbMOFwPOcY+ar/XunMjRyxW8lwuZj2lm7Y2kO/wCoCQGh22JBDEEjCnwIaP1PHNOHuZHtoxFb92HtSxFZJMMkbz4DOwIYBQI+H8NzgJLrPqyf6mBLBLe6gYgTukvcaPLALlY8lVOfuwR5zgDJsV5fHMawtGS03bf3A64RmcAbD3gL45xnJGM1Rbr17bQK3YlLSHuKRKVD6Rq6hxuyhVSQFTsC7atweCd70r6hMkaC0VpdXbvGbtpM7sSoaRFx205DlyCdVUKrZ4Cbg63KrssnaZFmSHdO4DszcbZXUNhkGASCWGCMgDH03rdzN3V7cccsMjiRD3GIQozQ49oDu3szg4AzjngarJed6WeS2DqmGjhjlwDINF2yQok4AOzqCmo12yAuC+vLNxFNCqNOXifusjq5/UMegmSMnfuKItW4P2Hg4oLL0i+ml90kHaQpE6ZclssuXVk1GrKRjyc5B48CSqC6Ika3FwsMEcSgQmQourNKy7EMAoXKoyHIJJ3+McztBG+obiNIGM3cEftDGJWJUZHuOgJCjyT4xnPFavUOoxIsav25LV1Ilmllj0UYUpsH4bfbj/3FTlQUnpWAD9AyW75U9yFsNgMzBCGBVkG7AKQQoOBigyQuxEUVsHjh0VhKY9hr7hou7BlcYU5ZWGD4+RvSdqYBG8lVfQnVwM8HAOw54/nio/oV1dPju9tk1KmRfZ70d0Y6c/dgHGcD8moefqywyC5e3ihtzuPqpBu5JB9zFeY09mBnO2VGUwAQnuj9Wt5Qq27GRMHDqHZMD/8AYeCeeOTmti8vWR1AiZlI9zLzg/2gLjnPOTwAP5qrP6vhtIkWILcQwqiyPbkMVQAAusUIcCNeT72X2g4L4NSEfUbj6iLcskUpche2jIEAVUUyh/8AbMx3GMjGRqfuoNzpjQaG7WZhE+0hMkg054yc8YGABzjGMfFbd3M+EkjXK+4sCAjEa8D3415wTnHistnbuhYF1Mft7aCMKU85GQcEcgD2jAHzmvjywTF4SY5CuN4yVYj5Gy/Hj5oKjL1szQi6SWNJI5pbYv2SyoskiAPq8qH2p25NicFMtrzgTZ66qhY4FkuW1jfYYwyGURyOHwEZl5YqvPjxsKyT+nbWYFmjOZElVvcykrKuHVsHkHOceAeRzzWv1ArbyxXdzMsUSRmBYkUldpGU8tjJ+xFUBRzk/wB2AGz0z1LbzozoXCqXBLRSD7W1IGV5bbjX7s8YzxWzYLbSxoYkQxxsQg7YARlJU6qQNSCCPArUi66gkWJbe4Ctysgt2CE7e7PGUx5y4XOeM809S+o4rNVaXYKXjDHtsQA7FQdhwMHk+TgHjkUFdsQ6zvK9xdWyyXhCidFbuLqsSRKTkKDLs6ceD+STU211LdKVNq4QSQ5LSGMh0uAWIBQEqgRXDDhz7ePNZWEuq3c2x7cUj/TxxMWyQrYwWJaRdSoICk5PAzitqy6nDdxy9mRhq7wswUoyOAPhx9w2UjIxyKCOhhtQJXiSRo1aV3aJ2OXTh8CNtpJCVKnycrj8Vg9TXL2pV4I2LNFMsfLmMShCYYzEpz72Jycf2+RxUh9C8kqGcQp2xLqImYuyt7SdsKUXBGVG2TqcjUZqkNuu1xcQ2l2UjnGySSzIJlwFkKW+QrKqEa7A76anBxQe+l+qZ5r5AI1DLD2pLeXZJlfuAySkIrAQkKhXP3ZGMfP1PVzl7uWOC4RIlAjV4pS0kjqcF43KlUJChVGNj/dzgUz1D0aayuBLLJGyJPdGzjuIO3AoZe5Ix7blQNpWwCMntE4AzVk6X1+V4h3mhi3SFw0wmkFxj36i5KLGNlPtEYZkJJAJ4oMfVOpWd9borFZfeFuLxIgscPcIQyIsg0bdj2Q5JK8sSdDnJeeoxCJrgXMkzQxpgQupiBZjsrDXQJgxENhiF+3OTnF1a2RSI5TZI6RPCIYkieeLd42ihj7pxIdX1VtFC7ZOcEGm+or2ytIJreKWO8mleM7JPL4j5WNlcSK8e+XZRINt2AxgUHW+pXkwgS7S4fRIHnEaRBhIwUswd+fYQQFVdT85bwKp6o6fZXMimdRHLFO2geISJKP0891yylsF+cOBHyDkRsa8ejuh3lnbJCLhY+8e9cW8sCSLBHJkKBmUYDFGBJzn8KQdvvWOm2EylknurZjoI9mSGFSBJFnsuVjZCyyuygZb344bkNKzu7SwT6dVtmne4WWGa3lIikl2I7QyD2iIXCZG6qXUkgmrGZmFpBc3LRkKT7jPI7lsbOr3ESoIkDQ/qL23U6sMDxVW6QbF9LSKJrqbEMqTFJJYoUUiMCMSlmkiWVSrYAUdyTlNTiUmgjuVB6kN54AUaG3ManuvKvYiRozsCCParSZOSxVQOA+3HWpUu5BDLJE8kUjNmC6uUkcqCrRZVcKrAqgDFGDE4B4O4nWGWOWO5e4Z5EaaMT27GNIlILEyRvrldNhISpXdCQT7a3LL0tduuDPdR7MrZkuGxGuupVUWR2ZymVJeTAJ3HIxVj6j6bRo8QvLE6kMhWaTGR/aykkFCMggjweMEAgPfpqct3l7rTCNxGJGAByqLuh1AVirE+4DnOP7cmaqG9NdENqJMlP1GjISOPRUVIY4kQclmwsQ5J/gL4qZoFKUoImX07bvJ3JF3GGxG52jUt9zCM+3Y48/zjGzZlEQKAAAAAAABgADwAPxXqlAqt9W6FDHFM6u0UQjJMaRxsq6ZfKqV2HIB1UgcDGDzVkpQccluXcu5dixgCXLlPqU+njCzSoPci9r9YJsrMzKzclhkQNx1TvMsUEUsi27s4hG8OsJtwrL7+4V7zTMixhWc/D8rXS+s/wBOorieSTuGFZEkR/p00kYPy6tJsVZSxLcpnnGccVsH+ntp3YZPeVhHsRiG5wVyZCO4QVOCC2PanjHIVv076zcS9suXYhpBC1s0c9yWUasBJNhMaFv93Qpj51k+o+ro5bUM81vicdtYIcXG4YAybFigDKjjIPtQe5tgwAu130+GWPtSRo8YKnRlBX2kFeDxwQKq39Q/T8E0cMkqBkilg2j2K7KX7YAbICFTLtn5A1JAOQGI+q7SRpGikxwiMZ7k22CoDMiJJz3AHGx1HJwW44nLGS1VWEL/AFBJWfXvd9sHAV1DMcLlMjGBnJHzVA9W9BFxaTTWgga1Y7EbSOjsrapcL2mzsqu3c3yD2149uTMdM6rexkXT2kMEcrRp2TKVmncsEVh3EGmEQaRMV84JHwFsu27Blu2eZwY4x2PaQNScaKBkyMXxjJLHUD4FRLdVhSGSOIFrkNIyxRRmZo5ZS5QsoKheXyd2QAE5K+adTumsZJ7giVoEieSRVQyu+MsG3bGir7l02I5zhRktzz0j6s/+YPdyrNH9RtHbW7IR3UZ2kj1kYBGdpZSB7gAGOTgZoLb1OVraKWe8R43SLQzBoWSaPVsRuJAxX3BmKDc+7hnJKjW631WB7dv9cWJriNfqIwJLlP1ERcxlftcAZUZ1Pypzmoj1ZOL89yR49FkkgjVtmxKDiURoFDGeNCWU5buMAFA4U6fpfpk3VDhGaO1YOs4LLMNWLN95J2uWSRPcdmXXJI9iEJFT1e+tpGhXtC1YG2OZkln8EhmkcDYJwdlZC+Rjjif6F6OuniMlzcz207MxC2s+VA7xlBcMpV5STqxxjVUUAc5vcEQRVVeAoAH8AYFe6Dl/XOg9StbWQJJ9Sql5URYlKlmkdpBNHJu8q4dnXVsh8DU4BqpRdFkmSGRrMfUyxyfTzxyQkSyDFxG6o2ipGpDKV0Zimefbk99rStOkW8UjSRwxo7klmVQCSQATx+dVz+cDPigoHSf6cys6SXbsC4P1QW6lkE2Q+EK6LhAzjks5wgXwSauUnpSybbe3jcsupLgucYK4y2SMAkD8VNUoKcvpWWOSNYeykaKR3FUIzD24WVEUNIfZ9yyxg55U4w1g6R0SC2SNY0XMcaxh9V2KgKMFgM4wi/8AAfipGlApSlApSlApSlApSlApSlApSlArHPCrqVdVZT5VgCD/ACDxWSlBRPV9s1nFO0CSCB41LrAvCdszPMxHdj0Do49yMD7PkkZpHUfWMt7dLaoZiqpOk7Ruqs5kj7aiNdjGoWQooYsSScFgCduuerIO5ZXK67nsylV12ywUsmBg5OwBAx5qiW9s1yJbtw64SWe2MLGd5UAiZTGmF0CvHCVjOfc0nw1BVPS3T4ksbxy0xcwhbhl7gPcma5Cs8UmNsBovPwc59xq2dE9PGOUy3iP+i0bxoZF4ZFZEkxEAZC7sY4kOCVGMZGKg4eivNfMskp7ZeeGRWQhVBheVDg8d2EmI7k+4Oo9uhB6J6lsgsTrHG7yGKbV+5ICDrIygOASWUsxQZ9p1xjyA5/1XeXqkAiDdxDbWxAQSaoZJ1muInLfogBcAYydeQR5690zp8VvEkMKBI0GFVfAH/n85+a5r6ctG/wBNhjEwh7Mxik7gZcEQuqaqAFdTPLJ7vce8fOAT1SgUpSgUpSgUpSgUpSgUpSgUpSgUpSgUpSgUpSgUpSgUpSg1eq2izQyxNnWSORDjGcMpU4zkZwagegdVWQQyAoVlSKOPsZdVZVeSTY4xGGGo8nwOeRVoqvWY7csccTxqS8u4YLvMiDBK/I1d1GTnj+RgNxFAAEiAFJEaNY8n7xrsyjOo2eQE8jAzn8Vr1NAYmeZFlEa2zrMiFVAZEkeIBmXLNtdNgBhltcfaQbZcncakkApgjt7gMx9pzgqdSp45Hgn4zWuuLGhd8y8SW8rxtIcqTN7CN37YV5bWJQONQXPt2JoIr0xYAdSjkBkQLDdxCFwzAf6y+WEpwCwWNEKAe1RGMkYrpFc76A/Yv4YppTLNKjYkyGXGhcIWVQu5ka7IH+6n7CuiUClKUClKUClKUClKUClKUClKUClKUClKUClKUClKUClKUCqB6TimjvLozTK2jL+mpPtMx1j3yDl9Y0GQ2PcOBir/AFVukdQBuLxAAsgdVMpVmDOe6UTUY2KwrGeGyQwHGOQlbqTFtIR2e7HGzMpbEaydsth+RhPdk5+DmoX1Tay/puAvc2bSTYlBLq3YSQHlYe4sfgn3nGPdmrNLN7clDgryDjOTjCYJ8nOP5qterUT/AFZS+MXkB7ca69zEqSanz9oIlbj3BG+3OQFY6datb9RsAZVkkmZnftphWX6WYCVgxJVnCRqCTyY5cYyRXVK5rZ9RDXls9vbyR27SRqzvE4RkFviB1kJCgiW5MWADsMYPtrpVApSlApSlApSlApSlApSlApSlApSlApSlApSlApSlApSlAql9LuWj6xcwAMUkRZcZUhDogJ87Au2Rg+06jByMVdKp7BTfXG5RVLxoDglw4S0MTKCSv3zfKkAqh/NBbeAv4AGf4/NUv1H0WSaS2MZlgMTPg4RwzTiWORsKwxIikybH24fABPAuBYhgoHGrH7TjIK492ePJ4xz/AIVVup9ReGRnnftRqLYD9Isd+6JbnDLHlojG8ce3jIYHkUEZ6j6ntMsEZCiG56OpT2oyg3R2X3cspCwnC8eP3rodcv611ZiQxW3a0Q2s8bIz90kTwsDzhSnbXVWwTlMA5yB1CgUpSgUpXkSD8j/jQeqV5Dj8j/jX0Gg+0pSgUpSgUpSgUpSgUpSgUpSgViu2cI5jUM4Viis2oLY9oLYOATjnBx+Ky0oOddKW5hteowzres0ktyIpFVpH5s1YsmMALurBcELsQo5qb9BRymBu+reyd+y7xPC7p20G7Rudg2xdeQMhQfnJtVKDQ6mt0dfp2hXzt3kdvxjGrDHz5/aqlb21yL2Z82gnLQqXME3JMJ1APc+0Kp85GSfBJq+VWLS/depTxlcwuIVDhGyJRGGKs2NdTGykDznP55ma5nu30481rjTG0M0f+lCCWazXBYcxSnIBODxL8jmoSzvp5Y4rpbmyHeXMbMkuSq7yMq7y8e0NsAAQo+NRi5TIWQ4Yb6tqWBxk5CllBGRmuZen7B+n2n063ZGBcvGZowo/2EzBYjnB1YNI55IwowAc1jR9lXVT6V2hqesDO9qWf6YqLVNe2rbhGlXvhSXYllZYd9s+RjB2rpPTFvQP1GtmXT2hEkQ7YGuWLN7fzxVF9VXU1xaJLHAYZ5Ult/p8j3RSyxK5B0xscZGSo0YsSPjpfT5Q8UbjgMiMAfwVBFIpjyxbmJtGNMbQo1/F6iN5Ho9mLbLfajlQO25BkBYOeSF9rDkKcAZqY7PW/wD7vTf+73H/AK1WmlW50Z02O67Li7aBpCW17COi66jAIdmO2c85x4rkn/wTdmz7UXTzDItokUw3gP1Ev1FswbAk1bURSHLkfdgea7dSg5B6d9HX6PHon0oF5JKJDHASitZNGxMKSNGAXIQBeecnxxfvQPTpreySKcfqCS6LfbztcyurYUkDKsDj4zirDSgUpSgUpSgUpSgUpSgUpSgUpSgUpSgUpSgVT+nXsx6hMqaLCZ22yjMzlbaFGAI4QKyodmGDnGcmrhVU6Dat9bczIVYGR45syFtSuCgVMexu2ybY4I7Z8g5CwpES2xHDEZDhcgL9oBX42y3JJyx/gVF7KGWJEcSMZMf7BR3IixlUTFx7kUrGFz4PbIw2SKuTEeQMgBjkH/l/nVZ6J1CKNbZcqJpUVWwu32r3hGzj7XCTMwU8nYkDGaCAvbSC7hkVxJ2sxXEn0oCso+n7UZVT71Km2WQINmPt8g6m6+k//o7f7v8AZrw2NhxwDrxsPBx81UungTd7uRSNpGGVrdjs0KvI8RB2H6jSJOAFGwDJyDyLb6UUi0hDbbBMHYgtnJzkrwTnyRxQS1KUoFKUoFKUoFKUoFKUoFKUoFKUoFKUoFKUoFKUoFKUoFV70/dwyTTSIrpJI0iupJx+g2itr8O6Oh/6S6H8VPucA/xVP9IRLIqOx/U37jorAa6q4jdkOW2aORASMA6qQFHFBankQR54VSBjI15bgDBxgknGPOTVJ9O9Ukbp9v21R7k2ysiOnmcQIVOSwyoQjJJH3KAwwQLxb/OMAbEAaFcfnz592TkYGCP5NS6XEJGgUMhIhLMncCSDWbeJvZ7zEzBlYNlTqOPuyGLqLyROos4R3sNEJE7WgZSHQTohyI372415USs2BwasPpEyGzgMoCyGNS6jwGPLAcngEn5P8mqTf9JuexBbx9u277jBWKQFTD3XiLakYZUihxkY9jDnK4tnomVuy8T4zDM6BlGqsrKssZVSxKr25kGCeCDQWGlKUClKUClKUClKUClKUClKUClKUClKUClKUClKUClKUGr1WJnhlVSQzRyKpBwQSpAIP5zUL0CJd5MkFXMEsaoj40MEKxMTj24a1cYz+M+QKmuqW/chlj2K7xyLsvldlIyP3Gc1DdL6yXW3YLqJXERUe5U1jdxjwVLDHJyMAfzQTyuxydcccAnnPPnGRjxXOJbWxjubRpY3jmmcNHcqcZkjkQJbZwRq4j8fOWGRtz0ZAdjgEDPOxzn2rgrzwPjHHIJxzk1S8izbyklU7BmaKTGxDxyyOC40YhB2E5H3ZYYHGQgb/r/06tcOXSGKW17ZYOS26r9VGBkKVVTlXIA3DDJ5FS/9KSohuY9nZ1uct3ZEkky1vA3uZPacElQRx7eK+ddinW5Lv2Xt5fokYB8OHjvcKqjgaDvBjkk7ZHA8aX9M+nm1urqIKxSVI5jKdcPIskkcuuntwSA2B42HABFB0alKUClKUClKUClKUClKUClKUClKUClUTqH9RSl1Paw2F3cNblA7QKGA2XZf3GefP4Nbnp/14k9wLae2uLOZ1LRLcpr3cZ2Cn8jzigt9KUoFKUoFKUoPEv2n+D/lUL6bMbWtuoDH2oc5PDKATzngZ4x4wcYwcV89Z3mluyBkVpAw98oiGiqXly+DqO2rDYDIzkeKgrTrzTGyljhkRnSSQQZ2bRpURS7LkKpDF+fhW49vAXoGqtYXUP6xzs8dwyMuzAKXllEYYKD93e5BHggnGAatDA5HIxznj/xzxVetb1Yo3IMal7zXZ/DF7vtlRjzJqMD99c8UGlfxd2GTuvtHKbWNTC7KyM7xsJlDco284bUkgLEnnJUa/pCQi415+3gMGBCGC2CtyPl4JVP/AEg1aM4M9zrPO5ja2dEKiJBEkzzIzkDJ3VoolVyAv4GQ1euh9OhPUYJT7Z4kvISrBgWGYpQwXwqr9Qw+M7j9sB0SlKUClKUClKUClKUClKUClKUClKUHH+m+oZLPrHV+3Z3F1u9pn6ddtNY3xt/O3H8Gtib1At51WwN3BNYiEymH6hGBmlkAUIGA1UDXPJ9xwP58WHqROndW6s08NyyzPa6GKBnB0jbbkf8A9j/nWT1PcyddNpDaW9zHHFcpLLcSp2QgUEELk5L+7Ix84/kB1elKUClKUClKUFF/qXHKHtntkaS5buxRoCgXkxTsz7kDUfSgHkA7Y+amvTlmkRCx/qLHHHD3S+ZNsu79wcA8NGQQM+9uADX31HbQSy28UxU798CIsQzAx4Zl15BXI93GNhyMitiO7RYxK8Xb7skWUKgPs0kUUZYA4yPYCcngDFBITj2SbjdcH2hckrryuM+4nn8eQP5rXT37UQjRFZXub1RlzsH7szjGwPyp5+OOKsMUm7dwMQi9xCpAAJDD3Z/A1OP2NQJn7MMroqNMJbkW6sCf1WndV58hS0igkeBtQe4umKY17QZUk7LlXyroI0iCIAw+3aJQyEcl355wY30shknW8lh7RmPtLj3FmjIdQAzFE0t4zq2Dtvn4Aqv9T4JhJFN3Ujt5zErIjmOXUSrIyxg8d8s8hLfOEGo0JMr1zpd1ECVuVMayfUooJZ9kgMcCr7SMNLFDhOAxkkXnjIdNpXiGUOoZTlWAIP5BGRXugUpSgUpSgUpSgUpSgUpSgUrDdu4QlF2bjA4/I/JHx+9QF71u7iJLW8RiIOJEuU9rA+HEmmF+MqWPB4FBZaVSeoy9aIWVI41wq/6tHJEWLke7d5V1ZAR4RkOC3JOMS1jd3naEtwO1rrvELfuMeF217M0hIySBxnjx+QsFKhpevADDQ3CP8BraWQY+CWgDqP4JBHyBXp7i4ZnjRolkUBvtLKQQcLywIOccgECgl6VAL0WUrtLNNK5xx32hUfbwOwqZH3HJBPIGcAY8XPRfcVW5lQ4BXa5nY/v7e4Mjg85oLCxxyfFad11WCNGkeVAqKzMdgcADJ4HJ4HgVX26AIQTJcGRRj9S+VJvycKwZCBk8hgfjFTfTbWNkDGOA55UxqCMfHJFBz3qPrhLK+aS7W4Ek0cZit1ZCNTuEV13OjAhT/b7pHyXCri4XXVux77h0wO6VjC5kYd2ELouoLaltcjgkoc81D3f9O7UXb3jXEollfLB3VlKZBeMbgsFKjXIYEAkDA4qZk6LbT3MkjuJHKgKBwUUqoIVxzjaNXGOVbn5oNee/iSLth1KvNIqwqjyFwIzNLEc/3sokYZwMMg5+Yk+rhHKYoUebS5k3EKbltxcyBRnjXVY3Lg4wcfBqd6d0m3iRkZGiZ5p8O7hWkeQe51Mbk/adRkhgFGAMCo+39HW9rbzGVZbh5lQTuJFj4VQCwG0aKoAJOPdgkcjig5V669VGPqNq80O4tFB7bt7klW5ky36bAAsYo+DsNcHHNW3/AE9lLdYlEn1RidNgq9l/qElDH3BnhaW4g9qnIVWXhskSfV/QlpcSWt1OoEcbM/bRIVBUsZSJS0rB0B2J1zkFvzxl636Ttr9tUkOEKtC6yW4CEYykeid5QNc4yBnnnyQ3v6bepmmiFtdJ2buJVJjPhom5iZTk59uFPOcg1dq5l0z+npiZ2uRLdjGqhJVg0xIZF7QR152bksyHO/HPM4ViyyPaTKfbrLMrXpyQpw3bd2AGSMFhjGeARkLjWJrlB5ZRjzkj+Kp5t4YJ+zLI2pGS0dx9MqZ2OGSOddmxqMiPwV9xwcbvU7JphrFfiJSftSO3kBHxkSq7M5zycjwOPJIWL6uP/fT/ALQrKrAjIOQfkVWemen4xiQ20HfGVaaSCJGdRjDARk4B/BwcjwK9y2lqZmC96DQOZNIHhRxwTmcxjgHB/TkGefIzQWSlQtt0qymQPCF1I9skEhU+Ph42B8fvzWuvTcuQj3gUZAmF1uAdc5CM7Zwfbhl844IyaCxUquv0iaQI31Nw6HkpIwgPOP8A8eON8/sTj9qyDp9rhWWecbNqrfW3DAtkjADSFScgjBBoJ6laHSEdQ4eSWQhyAZexnAA5HZAGp8+4Bv28Vv0GG6tkkXRxspxkZOD/ADjyP2NfY7ZFACqoAJIwAME+T/NKUGQqDgkePFfaUoFedBnOBnGM45x+M/ilKD1WH6VM7aLnnnUZ588/419pQeyo44HHj9q9UpQeZIwwwwBB8gjNY4rWNTlUUH8hQP8AKvtKDLSlKDyyAkEgEjxx4+OKwXFhFJneNGz5yoOaUoPdrapGusaqq8nCjA581hvemxygBtxg5/TlkiOcY5MbKTx+aUoNtVwAPx+ST/zPJrXk6fC2do0OfOUXn/lSlB9vLKOUASIrgcgMM4rI8KlShAKkalfjGMY/jFKUCGFUGEUKPwoA/wAq9RxhRhQAPwBilKD1XiaIMpU5wQQdWKnn8MpBB/cEGlKDzbwKihVzgY5LFieMZLMSSePJJNZaU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xISEhUTEhQVFhQXFxMYGBYVFBgYHhsdHhYYGxkcHxsaHikgHxolHBUaITIkJisrLi4uHh8zODMsQygtLysBCgoKDQwNGg8PFjclHyQrMTc3ODc3ODc3LSsxNyswLDg4MTg4LDQ1KzgrLTcuMSszNzc0Ky80KzM2KywuNDcrK//AABEIAOYA2gMBIgACEQEDEQH/xAAbAAEAAgMBAQAAAAAAAAAAAAAABQYDBAcCAf/EAEAQAAIBBAEDAwMDAgIGCAcAAAECAwAEERIhBRMxBiJBFDJRI2FxB0KBsRUkM1KRoWKCkpTB0dPhFiU0U1Rjcv/EABgBAQEAAwAAAAAAAAAAAAAAAAACAQME/8QAIBEBAAIBAgcAAAAAAAAAAAAAAAECERKRAwQUMUFSYf/aAAwDAQACEQMRAD8A7jUOOvqYlkjXvO3Ijt3SQkYBJDEhcAMuTnHuHJyMyN/jtvllUatlnAKgY5LAkAr+eRxnkVW7CfE8T3EKwzsZLfubCJZFVnaIIuzFtguwXPtDNz8ELB0qSVolM6hZedgBgZBI4GzYyADjY+fJrJcXSoUBzl21UAE84J+PAABOaxfWnvdoxSakHEuAUJABxwcjz5IAJBFfepTSomYYhK+R7Wk7Yxnk7atyB8Y/xHmg26xTTqn3HHgeD8sFA/klgK1RYhJpLhmZsoqhSMiMLktoAM+7IJ8k6j8ADZu7ZJUKOMq3kZI+c+Rz5FBmrWWSTvMpUdrRCrZ532cOCPxgIR/1v2r7YWUUCCOFFjRfCooUD88D5rYoNWKSXuFWUFOSrqcY8AKQTkt5OQABkDnk17tpmYvlCoV9VJ/uGqktj4GxI/wz81kiRUARQFAGFUAAAD4AHwK90ClRfUupSxM+INo1jD9zuxouffuG3I1ChVO3P3H8c1D1N1rvxJcQSDUpmMSDtrFK6YiZnZlUOrPlslsKrLoSwNB0CKRWAZSGB8EHIP8AiKhB16XuyKLZmijlELMr5fYxo4bt64MZEijIYkZ5A5xG+k+tNcwLBM3auwrNJFEuNY9iI8bJ7UZNdc+7BHOc1H9RuJre3dOnxNatDEtzI11FvG4A0ZDKXOHVIgSeeAPzQXvvrlQThmzgHzwMn/hX2SQgqApIJIJGPbwTk5PjjHH5qBjlu5LOGS2lheWQo7PIP09WyzABDnAyFHOeBk+TWJWvoZ5G0a4hd4yoQxrjMUSFve/CB0Y6ADALNlicUFjikJGSpXzwcE8Hg8Z8jmorqPVyIlliI1EkauskbqzAsoYIG1O+GyBhtiNQMnjea7YFFMTlmC5K4Krk8+448cnxzx+cVE+spHitzLbxdy43QR5Rn0LYjZxhWKAR7ZIGPPByQQsBNaT34aF5bfEpCsUx4c67Lq3gg5HIyKqPTvWjjZL+JSZGdES0R7hSBD3dGIyWkKEnUKOMZ84E9ceobW1topXVoYjhQvaYafAUoBlRnC+MZIHyKCQtepxydvRlYyBiBkA4XhzoTt7WwpHkEgGvR6rBoziVCisVZ1YMqkDLbMOFwPOcY+ar/XunMjRyxW8lwuZj2lm7Y2kO/wCoCQGh22JBDEEjCnwIaP1PHNOHuZHtoxFb92HtSxFZJMMkbz4DOwIYBQI+H8NzgJLrPqyf6mBLBLe6gYgTukvcaPLALlY8lVOfuwR5zgDJsV5fHMawtGS03bf3A64RmcAbD3gL45xnJGM1Rbr17bQK3YlLSHuKRKVD6Rq6hxuyhVSQFTsC7atweCd70r6hMkaC0VpdXbvGbtpM7sSoaRFx205DlyCdVUKrZ4Cbg63KrssnaZFmSHdO4DszcbZXUNhkGASCWGCMgDH03rdzN3V7cccsMjiRD3GIQozQ49oDu3szg4AzjngarJed6WeS2DqmGjhjlwDINF2yQok4AOzqCmo12yAuC+vLNxFNCqNOXifusjq5/UMegmSMnfuKItW4P2Hg4oLL0i+ml90kHaQpE6ZclssuXVk1GrKRjyc5B48CSqC6Ika3FwsMEcSgQmQourNKy7EMAoXKoyHIJJ3+McztBG+obiNIGM3cEftDGJWJUZHuOgJCjyT4xnPFavUOoxIsav25LV1Ilmllj0UYUpsH4bfbj/3FTlQUnpWAD9AyW75U9yFsNgMzBCGBVkG7AKQQoOBigyQuxEUVsHjh0VhKY9hr7hou7BlcYU5ZWGD4+RvSdqYBG8lVfQnVwM8HAOw54/nio/oV1dPju9tk1KmRfZ70d0Y6c/dgHGcD8moefqywyC5e3ihtzuPqpBu5JB9zFeY09mBnO2VGUwAQnuj9Wt5Qq27GRMHDqHZMD/8AYeCeeOTmti8vWR1AiZlI9zLzg/2gLjnPOTwAP5qrP6vhtIkWILcQwqiyPbkMVQAAusUIcCNeT72X2g4L4NSEfUbj6iLcskUpche2jIEAVUUyh/8AbMx3GMjGRqfuoNzpjQaG7WZhE+0hMkg054yc8YGABzjGMfFbd3M+EkjXK+4sCAjEa8D3415wTnHistnbuhYF1Mft7aCMKU85GQcEcgD2jAHzmvjywTF4SY5CuN4yVYj5Gy/Hj5oKjL1szQi6SWNJI5pbYv2SyoskiAPq8qH2p25NicFMtrzgTZ66qhY4FkuW1jfYYwyGURyOHwEZl5YqvPjxsKyT+nbWYFmjOZElVvcykrKuHVsHkHOceAeRzzWv1ArbyxXdzMsUSRmBYkUldpGU8tjJ+xFUBRzk/wB2AGz0z1LbzozoXCqXBLRSD7W1IGV5bbjX7s8YzxWzYLbSxoYkQxxsQg7YARlJU6qQNSCCPArUi66gkWJbe4Ctysgt2CE7e7PGUx5y4XOeM809S+o4rNVaXYKXjDHtsQA7FQdhwMHk+TgHjkUFdsQ6zvK9xdWyyXhCidFbuLqsSRKTkKDLs6ceD+STU211LdKVNq4QSQ5LSGMh0uAWIBQEqgRXDDhz7ePNZWEuq3c2x7cUj/TxxMWyQrYwWJaRdSoICk5PAzitqy6nDdxy9mRhq7wswUoyOAPhx9w2UjIxyKCOhhtQJXiSRo1aV3aJ2OXTh8CNtpJCVKnycrj8Vg9TXL2pV4I2LNFMsfLmMShCYYzEpz72Jycf2+RxUh9C8kqGcQp2xLqImYuyt7SdsKUXBGVG2TqcjUZqkNuu1xcQ2l2UjnGySSzIJlwFkKW+QrKqEa7A76anBxQe+l+qZ5r5AI1DLD2pLeXZJlfuAySkIrAQkKhXP3ZGMfP1PVzl7uWOC4RIlAjV4pS0kjqcF43KlUJChVGNj/dzgUz1D0aayuBLLJGyJPdGzjuIO3AoZe5Ix7blQNpWwCMntE4AzVk6X1+V4h3mhi3SFw0wmkFxj36i5KLGNlPtEYZkJJAJ4oMfVOpWd9borFZfeFuLxIgscPcIQyIsg0bdj2Q5JK8sSdDnJeeoxCJrgXMkzQxpgQupiBZjsrDXQJgxENhiF+3OTnF1a2RSI5TZI6RPCIYkieeLd42ihj7pxIdX1VtFC7ZOcEGm+or2ytIJreKWO8mleM7JPL4j5WNlcSK8e+XZRINt2AxgUHW+pXkwgS7S4fRIHnEaRBhIwUswd+fYQQFVdT85bwKp6o6fZXMimdRHLFO2geISJKP0891yylsF+cOBHyDkRsa8ejuh3lnbJCLhY+8e9cW8sCSLBHJkKBmUYDFGBJzn8KQdvvWOm2EylknurZjoI9mSGFSBJFnsuVjZCyyuygZb344bkNKzu7SwT6dVtmne4WWGa3lIikl2I7QyD2iIXCZG6qXUkgmrGZmFpBc3LRkKT7jPI7lsbOr3ESoIkDQ/qL23U6sMDxVW6QbF9LSKJrqbEMqTFJJYoUUiMCMSlmkiWVSrYAUdyTlNTiUmgjuVB6kN54AUaG3ManuvKvYiRozsCCParSZOSxVQOA+3HWpUu5BDLJE8kUjNmC6uUkcqCrRZVcKrAqgDFGDE4B4O4nWGWOWO5e4Z5EaaMT27GNIlILEyRvrldNhISpXdCQT7a3LL0tduuDPdR7MrZkuGxGuupVUWR2ZymVJeTAJ3HIxVj6j6bRo8QvLE6kMhWaTGR/aykkFCMggjweMEAgPfpqct3l7rTCNxGJGAByqLuh1AVirE+4DnOP7cmaqG9NdENqJMlP1GjISOPRUVIY4kQclmwsQ5J/gL4qZoFKUoImX07bvJ3JF3GGxG52jUt9zCM+3Y48/zjGzZlEQKAAAAAAABgADwAPxXqlAqt9W6FDHFM6u0UQjJMaRxsq6ZfKqV2HIB1UgcDGDzVkpQccluXcu5dixgCXLlPqU+njCzSoPci9r9YJsrMzKzclhkQNx1TvMsUEUsi27s4hG8OsJtwrL7+4V7zTMixhWc/D8rXS+s/wBOorieSTuGFZEkR/p00kYPy6tJsVZSxLcpnnGccVsH+ntp3YZPeVhHsRiG5wVyZCO4QVOCC2PanjHIVv076zcS9suXYhpBC1s0c9yWUasBJNhMaFv93Qpj51k+o+ro5bUM81vicdtYIcXG4YAybFigDKjjIPtQe5tgwAu130+GWPtSRo8YKnRlBX2kFeDxwQKq39Q/T8E0cMkqBkilg2j2K7KX7YAbICFTLtn5A1JAOQGI+q7SRpGikxwiMZ7k22CoDMiJJz3AHGx1HJwW44nLGS1VWEL/AFBJWfXvd9sHAV1DMcLlMjGBnJHzVA9W9BFxaTTWgga1Y7EbSOjsrapcL2mzsqu3c3yD2149uTMdM6rexkXT2kMEcrRp2TKVmncsEVh3EGmEQaRMV84JHwFsu27Blu2eZwY4x2PaQNScaKBkyMXxjJLHUD4FRLdVhSGSOIFrkNIyxRRmZo5ZS5QsoKheXyd2QAE5K+adTumsZJ7giVoEieSRVQyu+MsG3bGir7l02I5zhRktzz0j6s/+YPdyrNH9RtHbW7IR3UZ2kj1kYBGdpZSB7gAGOTgZoLb1OVraKWe8R43SLQzBoWSaPVsRuJAxX3BmKDc+7hnJKjW631WB7dv9cWJriNfqIwJLlP1ERcxlftcAZUZ1Pypzmoj1ZOL89yR49FkkgjVtmxKDiURoFDGeNCWU5buMAFA4U6fpfpk3VDhGaO1YOs4LLMNWLN95J2uWSRPcdmXXJI9iEJFT1e+tpGhXtC1YG2OZkln8EhmkcDYJwdlZC+Rjjif6F6OuniMlzcz207MxC2s+VA7xlBcMpV5STqxxjVUUAc5vcEQRVVeAoAH8AYFe6Dl/XOg9StbWQJJ9Sql5URYlKlmkdpBNHJu8q4dnXVsh8DU4BqpRdFkmSGRrMfUyxyfTzxyQkSyDFxG6o2ipGpDKV0Zimefbk99rStOkW8UjSRwxo7klmVQCSQATx+dVz+cDPigoHSf6cys6SXbsC4P1QW6lkE2Q+EK6LhAzjks5wgXwSauUnpSybbe3jcsupLgucYK4y2SMAkD8VNUoKcvpWWOSNYeykaKR3FUIzD24WVEUNIfZ9yyxg55U4w1g6R0SC2SNY0XMcaxh9V2KgKMFgM4wi/8AAfipGlApSlApSlApSlApSlApSlApSlArHPCrqVdVZT5VgCD/ACDxWSlBRPV9s1nFO0CSCB41LrAvCdszPMxHdj0Do49yMD7PkkZpHUfWMt7dLaoZiqpOk7Ruqs5kj7aiNdjGoWQooYsSScFgCduuerIO5ZXK67nsylV12ywUsmBg5OwBAx5qiW9s1yJbtw64SWe2MLGd5UAiZTGmF0CvHCVjOfc0nw1BVPS3T4ksbxy0xcwhbhl7gPcma5Cs8UmNsBovPwc59xq2dE9PGOUy3iP+i0bxoZF4ZFZEkxEAZC7sY4kOCVGMZGKg4eivNfMskp7ZeeGRWQhVBheVDg8d2EmI7k+4Oo9uhB6J6lsgsTrHG7yGKbV+5ICDrIygOASWUsxQZ9p1xjyA5/1XeXqkAiDdxDbWxAQSaoZJ1muInLfogBcAYydeQR5690zp8VvEkMKBI0GFVfAH/n85+a5r6ctG/wBNhjEwh7Mxik7gZcEQuqaqAFdTPLJ7vce8fOAT1SgUpSgUpSgUpSgUpSgUpSgUpSgUpSgUpSgUpSgUpSgUpSg1eq2izQyxNnWSORDjGcMpU4zkZwagegdVWQQyAoVlSKOPsZdVZVeSTY4xGGGo8nwOeRVoqvWY7csccTxqS8u4YLvMiDBK/I1d1GTnj+RgNxFAAEiAFJEaNY8n7xrsyjOo2eQE8jAzn8Vr1NAYmeZFlEa2zrMiFVAZEkeIBmXLNtdNgBhltcfaQbZcncakkApgjt7gMx9pzgqdSp45Hgn4zWuuLGhd8y8SW8rxtIcqTN7CN37YV5bWJQONQXPt2JoIr0xYAdSjkBkQLDdxCFwzAf6y+WEpwCwWNEKAe1RGMkYrpFc76A/Yv4YppTLNKjYkyGXGhcIWVQu5ka7IH+6n7CuiUClKUClKUClKUClKUClKUClKUClKUClKUClKUClKUClKUCqB6TimjvLozTK2jL+mpPtMx1j3yDl9Y0GQ2PcOBir/AFVukdQBuLxAAsgdVMpVmDOe6UTUY2KwrGeGyQwHGOQlbqTFtIR2e7HGzMpbEaydsth+RhPdk5+DmoX1Tay/puAvc2bSTYlBLq3YSQHlYe4sfgn3nGPdmrNLN7clDgryDjOTjCYJ8nOP5qterUT/AFZS+MXkB7ca69zEqSanz9oIlbj3BG+3OQFY6datb9RsAZVkkmZnftphWX6WYCVgxJVnCRqCTyY5cYyRXVK5rZ9RDXls9vbyR27SRqzvE4RkFviB1kJCgiW5MWADsMYPtrpVApSlApSlApSlApSlApSlApSlApSlApSlApSlApSlApSlAql9LuWj6xcwAMUkRZcZUhDogJ87Au2Rg+06jByMVdKp7BTfXG5RVLxoDglw4S0MTKCSv3zfKkAqh/NBbeAv4AGf4/NUv1H0WSaS2MZlgMTPg4RwzTiWORsKwxIikybH24fABPAuBYhgoHGrH7TjIK492ePJ4xz/AIVVup9ReGRnnftRqLYD9Isd+6JbnDLHlojG8ce3jIYHkUEZ6j6ntMsEZCiG56OpT2oyg3R2X3cspCwnC8eP3rodcv611ZiQxW3a0Q2s8bIz90kTwsDzhSnbXVWwTlMA5yB1CgUpSgUpXkSD8j/jQeqV5Dj8j/jX0Gg+0pSgUpSgUpSgUpSgUpSgUpSgViu2cI5jUM4Viis2oLY9oLYOATjnBx+Ky0oOddKW5hteowzres0ktyIpFVpH5s1YsmMALurBcELsQo5qb9BRymBu+reyd+y7xPC7p20G7Rudg2xdeQMhQfnJtVKDQ6mt0dfp2hXzt3kdvxjGrDHz5/aqlb21yL2Z82gnLQqXME3JMJ1APc+0Kp85GSfBJq+VWLS/depTxlcwuIVDhGyJRGGKs2NdTGykDznP55ma5nu30481rjTG0M0f+lCCWazXBYcxSnIBODxL8jmoSzvp5Y4rpbmyHeXMbMkuSq7yMq7y8e0NsAAQo+NRi5TIWQ4Yb6tqWBxk5CllBGRmuZen7B+n2n063ZGBcvGZowo/2EzBYjnB1YNI55IwowAc1jR9lXVT6V2hqesDO9qWf6YqLVNe2rbhGlXvhSXYllZYd9s+RjB2rpPTFvQP1GtmXT2hEkQ7YGuWLN7fzxVF9VXU1xaJLHAYZ5Ult/p8j3RSyxK5B0xscZGSo0YsSPjpfT5Q8UbjgMiMAfwVBFIpjyxbmJtGNMbQo1/F6iN5Ho9mLbLfajlQO25BkBYOeSF9rDkKcAZqY7PW/wD7vTf+73H/AK1WmlW50Z02O67Li7aBpCW17COi66jAIdmO2c85x4rkn/wTdmz7UXTzDItokUw3gP1Ev1FswbAk1bURSHLkfdgea7dSg5B6d9HX6PHon0oF5JKJDHASitZNGxMKSNGAXIQBeecnxxfvQPTpreySKcfqCS6LfbztcyurYUkDKsDj4zirDSgUpSgUpSgUpSgUpSgUpSgUpSgUpSgUpSgVT+nXsx6hMqaLCZ22yjMzlbaFGAI4QKyodmGDnGcmrhVU6Dat9bczIVYGR45syFtSuCgVMexu2ybY4I7Z8g5CwpES2xHDEZDhcgL9oBX42y3JJyx/gVF7KGWJEcSMZMf7BR3IixlUTFx7kUrGFz4PbIw2SKuTEeQMgBjkH/l/nVZ6J1CKNbZcqJpUVWwu32r3hGzj7XCTMwU8nYkDGaCAvbSC7hkVxJ2sxXEn0oCso+n7UZVT71Km2WQINmPt8g6m6+k//o7f7v8AZrw2NhxwDrxsPBx81UungTd7uRSNpGGVrdjs0KvI8RB2H6jSJOAFGwDJyDyLb6UUi0hDbbBMHYgtnJzkrwTnyRxQS1KUoFKUoFKUoFKUoFKUoFKUoFKUoFKUoFKUoFKUoFKUoFV70/dwyTTSIrpJI0iupJx+g2itr8O6Oh/6S6H8VPucA/xVP9IRLIqOx/U37jorAa6q4jdkOW2aORASMA6qQFHFBankQR54VSBjI15bgDBxgknGPOTVJ9O9Ukbp9v21R7k2ysiOnmcQIVOSwyoQjJJH3KAwwQLxb/OMAbEAaFcfnz592TkYGCP5NS6XEJGgUMhIhLMncCSDWbeJvZ7zEzBlYNlTqOPuyGLqLyROos4R3sNEJE7WgZSHQTohyI372415USs2BwasPpEyGzgMoCyGNS6jwGPLAcngEn5P8mqTf9JuexBbx9u277jBWKQFTD3XiLakYZUihxkY9jDnK4tnomVuy8T4zDM6BlGqsrKssZVSxKr25kGCeCDQWGlKUClKUClKUClKUClKUClKUClKUClKUClKUClKUClKUGr1WJnhlVSQzRyKpBwQSpAIP5zUL0CJd5MkFXMEsaoj40MEKxMTj24a1cYz+M+QKmuqW/chlj2K7xyLsvldlIyP3Gc1DdL6yXW3YLqJXERUe5U1jdxjwVLDHJyMAfzQTyuxydcccAnnPPnGRjxXOJbWxjubRpY3jmmcNHcqcZkjkQJbZwRq4j8fOWGRtz0ZAdjgEDPOxzn2rgrzwPjHHIJxzk1S8izbyklU7BmaKTGxDxyyOC40YhB2E5H3ZYYHGQgb/r/06tcOXSGKW17ZYOS26r9VGBkKVVTlXIA3DDJ5FS/9KSohuY9nZ1uct3ZEkky1vA3uZPacElQRx7eK+ddinW5Lv2Xt5fokYB8OHjvcKqjgaDvBjkk7ZHA8aX9M+nm1urqIKxSVI5jKdcPIskkcuuntwSA2B42HABFB0alKUClKUClKUClKUClKUClKUClKUClUTqH9RSl1Paw2F3cNblA7QKGA2XZf3GefP4Nbnp/14k9wLae2uLOZ1LRLcpr3cZ2Cn8jzigt9KUoFKUoFKUoPEv2n+D/lUL6bMbWtuoDH2oc5PDKATzngZ4x4wcYwcV89Z3mluyBkVpAw98oiGiqXly+DqO2rDYDIzkeKgrTrzTGyljhkRnSSQQZ2bRpURS7LkKpDF+fhW49vAXoGqtYXUP6xzs8dwyMuzAKXllEYYKD93e5BHggnGAatDA5HIxznj/xzxVetb1Yo3IMal7zXZ/DF7vtlRjzJqMD99c8UGlfxd2GTuvtHKbWNTC7KyM7xsJlDco284bUkgLEnnJUa/pCQi415+3gMGBCGC2CtyPl4JVP/AEg1aM4M9zrPO5ja2dEKiJBEkzzIzkDJ3VoolVyAv4GQ1euh9OhPUYJT7Z4kvISrBgWGYpQwXwqr9Qw+M7j9sB0SlKUClKUClKUClKUClKUClKUClKUHH+m+oZLPrHV+3Z3F1u9pn6ddtNY3xt/O3H8Gtib1At51WwN3BNYiEymH6hGBmlkAUIGA1UDXPJ9xwP58WHqROndW6s08NyyzPa6GKBnB0jbbkf8A9j/nWT1PcyddNpDaW9zHHFcpLLcSp2QgUEELk5L+7Ix84/kB1elKUClKUClKUFF/qXHKHtntkaS5buxRoCgXkxTsz7kDUfSgHkA7Y+amvTlmkRCx/qLHHHD3S+ZNsu79wcA8NGQQM+9uADX31HbQSy28UxU798CIsQzAx4Zl15BXI93GNhyMitiO7RYxK8Xb7skWUKgPs0kUUZYA4yPYCcngDFBITj2SbjdcH2hckrryuM+4nn8eQP5rXT37UQjRFZXub1RlzsH7szjGwPyp5+OOKsMUm7dwMQi9xCpAAJDD3Z/A1OP2NQJn7MMroqNMJbkW6sCf1WndV58hS0igkeBtQe4umKY17QZUk7LlXyroI0iCIAw+3aJQyEcl355wY30shknW8lh7RmPtLj3FmjIdQAzFE0t4zq2Dtvn4Aqv9T4JhJFN3Ujt5zErIjmOXUSrIyxg8d8s8hLfOEGo0JMr1zpd1ECVuVMayfUooJZ9kgMcCr7SMNLFDhOAxkkXnjIdNpXiGUOoZTlWAIP5BGRXugUpSgUpSgUpSgUpSgUpSgUrDdu4QlF2bjA4/I/JHx+9QF71u7iJLW8RiIOJEuU9rA+HEmmF+MqWPB4FBZaVSeoy9aIWVI41wq/6tHJEWLke7d5V1ZAR4RkOC3JOMS1jd3naEtwO1rrvELfuMeF217M0hIySBxnjx+QsFKhpevADDQ3CP8BraWQY+CWgDqP4JBHyBXp7i4ZnjRolkUBvtLKQQcLywIOccgECgl6VAL0WUrtLNNK5xx32hUfbwOwqZH3HJBPIGcAY8XPRfcVW5lQ4BXa5nY/v7e4Mjg85oLCxxyfFad11WCNGkeVAqKzMdgcADJ4HJ4HgVX26AIQTJcGRRj9S+VJvycKwZCBk8hgfjFTfTbWNkDGOA55UxqCMfHJFBz3qPrhLK+aS7W4Ek0cZit1ZCNTuEV13OjAhT/b7pHyXCri4XXVux77h0wO6VjC5kYd2ELouoLaltcjgkoc81D3f9O7UXb3jXEollfLB3VlKZBeMbgsFKjXIYEAkDA4qZk6LbT3MkjuJHKgKBwUUqoIVxzjaNXGOVbn5oNee/iSLth1KvNIqwqjyFwIzNLEc/3sokYZwMMg5+Yk+rhHKYoUebS5k3EKbltxcyBRnjXVY3Lg4wcfBqd6d0m3iRkZGiZ5p8O7hWkeQe51Mbk/adRkhgFGAMCo+39HW9rbzGVZbh5lQTuJFj4VQCwG0aKoAJOPdgkcjig5V669VGPqNq80O4tFB7bt7klW5ky36bAAsYo+DsNcHHNW3/AE9lLdYlEn1RidNgq9l/qElDH3BnhaW4g9qnIVWXhskSfV/QlpcSWt1OoEcbM/bRIVBUsZSJS0rB0B2J1zkFvzxl636Ttr9tUkOEKtC6yW4CEYykeid5QNc4yBnnnyQ3v6bepmmiFtdJ2buJVJjPhom5iZTk59uFPOcg1dq5l0z+npiZ2uRLdjGqhJVg0xIZF7QR152bksyHO/HPM4ViyyPaTKfbrLMrXpyQpw3bd2AGSMFhjGeARkLjWJrlB5ZRjzkj+Kp5t4YJ+zLI2pGS0dx9MqZ2OGSOddmxqMiPwV9xwcbvU7JphrFfiJSftSO3kBHxkSq7M5zycjwOPJIWL6uP/fT/ALQrKrAjIOQfkVWemen4xiQ20HfGVaaSCJGdRjDARk4B/BwcjwK9y2lqZmC96DQOZNIHhRxwTmcxjgHB/TkGefIzQWSlQtt0qymQPCF1I9skEhU+Ph42B8fvzWuvTcuQj3gUZAmF1uAdc5CM7Zwfbhl844IyaCxUquv0iaQI31Nw6HkpIwgPOP8A8eON8/sTj9qyDp9rhWWecbNqrfW3DAtkjADSFScgjBBoJ6laHSEdQ4eSWQhyAZexnAA5HZAGp8+4Bv28Vv0GG6tkkXRxspxkZOD/ADjyP2NfY7ZFACqoAJIwAME+T/NKUGQqDgkePFfaUoFedBnOBnGM45x+M/ilKD1WH6VM7aLnnnUZ588/419pQeyo44HHj9q9UpQeZIwwwwBB8gjNY4rWNTlUUH8hQP8AKvtKDLSlKDyyAkEgEjxx4+OKwXFhFJneNGz5yoOaUoPdrapGusaqq8nCjA581hvemxygBtxg5/TlkiOcY5MbKTx+aUoNtVwAPx+ST/zPJrXk6fC2do0OfOUXn/lSlB9vLKOUASIrgcgMM4rI8KlShAKkalfjGMY/jFKUCGFUGEUKPwoA/wAq9RxhRhQAPwBilKD1XiaIMpU5wQQdWKnn8MpBB/cEGlKDzbwKihVzgY5LFieMZLMSSePJJNZaUo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348342" y="1143000"/>
            <a:ext cx="8490857" cy="7109639"/>
          </a:xfrm>
          <a:prstGeom prst="rect">
            <a:avLst/>
          </a:prstGeom>
          <a:noFill/>
        </p:spPr>
        <p:txBody>
          <a:bodyPr wrap="square" rtlCol="0">
            <a:spAutoFit/>
          </a:bodyPr>
          <a:lstStyle/>
          <a:p>
            <a:pPr marL="285750" indent="-285750">
              <a:buFont typeface="Arial" pitchFamily="34" charset="0"/>
              <a:buChar char="•"/>
            </a:pPr>
            <a:r>
              <a:rPr lang="en-US" sz="2400" u="sng" dirty="0" smtClean="0"/>
              <a:t>Natural Resource</a:t>
            </a:r>
            <a:r>
              <a:rPr lang="en-US" sz="2400" dirty="0" smtClean="0"/>
              <a:t>: Something </a:t>
            </a:r>
            <a:r>
              <a:rPr lang="en-US" sz="2400" dirty="0"/>
              <a:t>(as a mineral, waterpower source, forest, or kind of animal) that is found in nature and is valuable to humans (as in providing a source of energy, recreation, or scenic </a:t>
            </a:r>
            <a:r>
              <a:rPr lang="en-US" sz="2400" dirty="0" smtClean="0"/>
              <a:t>beauty. (Merriam-Webster Dictionary).</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Coal</a:t>
            </a:r>
          </a:p>
          <a:p>
            <a:pPr marL="285750" indent="-285750">
              <a:buFont typeface="Arial" pitchFamily="34" charset="0"/>
              <a:buChar char="•"/>
            </a:pPr>
            <a:r>
              <a:rPr lang="en-US" sz="2400" dirty="0" smtClean="0"/>
              <a:t>Oil/Gas</a:t>
            </a:r>
          </a:p>
          <a:p>
            <a:pPr marL="285750" indent="-285750">
              <a:buFont typeface="Arial" pitchFamily="34" charset="0"/>
              <a:buChar char="•"/>
            </a:pPr>
            <a:r>
              <a:rPr lang="en-US" sz="2400" dirty="0" smtClean="0"/>
              <a:t>Timber</a:t>
            </a:r>
          </a:p>
          <a:p>
            <a:pPr marL="285750" indent="-285750">
              <a:buFont typeface="Arial" pitchFamily="34" charset="0"/>
              <a:buChar char="•"/>
            </a:pPr>
            <a:r>
              <a:rPr lang="en-US" sz="2400" dirty="0" smtClean="0"/>
              <a:t>Water</a:t>
            </a:r>
          </a:p>
          <a:p>
            <a:pPr marL="285750" indent="-285750">
              <a:buFont typeface="Arial" pitchFamily="34" charset="0"/>
              <a:buChar char="•"/>
            </a:pPr>
            <a:r>
              <a:rPr lang="en-US" sz="2400" dirty="0" smtClean="0"/>
              <a:t>Other Minerals </a:t>
            </a:r>
          </a:p>
          <a:p>
            <a:r>
              <a:rPr lang="en-US" sz="2400" dirty="0"/>
              <a:t> </a:t>
            </a:r>
            <a:r>
              <a:rPr lang="en-US" sz="2400" dirty="0" smtClean="0"/>
              <a:t>  (copper, gold, silver)</a:t>
            </a:r>
          </a:p>
          <a:p>
            <a:pPr marL="285750" indent="-285750">
              <a:buFont typeface="Arial" pitchFamily="34" charset="0"/>
              <a:buChar char="•"/>
            </a:pPr>
            <a:r>
              <a:rPr lang="en-US" sz="2400" dirty="0" smtClean="0"/>
              <a:t>Etc.</a:t>
            </a:r>
          </a:p>
          <a:p>
            <a:endParaRPr lang="en-US" sz="2400" dirty="0" smtClean="0"/>
          </a:p>
          <a:p>
            <a:endParaRPr lang="en-US" sz="2400" dirty="0"/>
          </a:p>
          <a:p>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p:txBody>
      </p:sp>
      <p:sp>
        <p:nvSpPr>
          <p:cNvPr id="13" name="AutoShape 8" descr="data:image/png;base64,iVBORw0KGgoAAAANSUhEUgAAALcAAACACAMAAAB+zwi4AAAAnFBMVEX8/Pz////9/f3+/v4AAADNzc2UlJR+fn43Nzfe3t7h4eHv7+/39/f09PTa2trm5uanp6eFhYXT09Oenp6NjY24uLixsbG+vr7Hx8c+Pj5zc3OSkpKJiYm1tbVbW1t4eHhkZGRTU1OioqJra2tJSUkSEhIhISEuLi5HR0dfX18aGhonJycwMDANDQ0YGBgWFh08PENsbHMAAAoAABOgr4ijAAATBklEQVR4nO1ciXLruI4VSC22KInaN8taHceOk/Sbmf//twGoxcu93XdpuV91VVCVaLOkQ/IQBEBQmvYl/xphQPLzP7475upm4OvD+iES0Zumaf8ccCas8PaXXPbmzowj70+A8+eVCDy9Hjo9+6kXcPs9u8UNmT6glOH3iw25vn0WcPA+Q2DVxmV0MLe5an+mrgObT+JWFve4cx1mml35Mu8xMN7ks0gE3psBkPyfYFR9VmMKoHo1myalokDqO31jSnw5x6vW2yNujY273LDKWKoCGE0T41OYiIcPa7f7MxL9XdxY35r5iiAh1QfzrRVcA/+4q/SEE+73Ujd1HzRIPuqo0B95wqfazvVz/9pt6Xdv537zqjEm/uf8v0PZeD/b6X8R90vqDXqO9cPedoiBMKqm3tUOI/pfPDAbAXYRf4cnHyEK7b0GAM6x51y0DYAoKph58hTYhLtru/+kBOLN5kwbAodxkflp0yFu5uqmxrYetr7uAf8G97Ft247q9oMumGcB4SdWMFgHKn3+h/3EfpkLudO3AP4nvovtBiSKr1vlH/WIew8aR+oY7zbndvHIE4GCO+GRKJIVEowX2os2T8f9FgK4dTPjjgbkxCbFnbG+P3KFFIzNd3Bjv+SMuq93pFrONzPufsRNLfgsffJioKobLIDwzQPGDjsG4YcHEE31PeEOdSyfvXms71GfqGZhWly6WPMG4i47hfvTBkc6z8GN+oSnqCeY9mo5CC8FbIMEwu6uvrnsStI4++/rQSgGF7afPjC3rPGhl55wU5/IavmMGkeF0Q1nvSHdYehtcyldxpzqYm30j9v6RvVNV/Xgu/VNBO+sgiDi3tl67Uj5c1kfmiP28yfgZiLLsr2nXg921RgaDTFO2qReTC90MjG+ljG5C4ykh/ublyJI00roXo27gZW447CLJzP+DNizPTg+m89715MMltfyby1Hdj1c7lU3s8eTX/IlX/ILMnacJ1k/zxOW56S68/1zga9tFjLWbdCksg+bp+JGi3ZdM5yxWk85jt/Fna919dO0WWmzyRvTHn032hn1PcycGy+iVzzdy9HuslfV5Iyd9ZMjBv2k7An0zZWfJv04TtT4zOkcekTMyULkU0JGU5I4aewLcoc8vIo2n+vvo13Wxz65TeM5fEgkQjPOac8PXuLeFOsBx/oujp798o640QTtYr1Ufhra38rH5/ZLHeunLWeiNBFTW5GRWli6RRYWGMVmd7wwBp1+6D4vjY6+qrEp4ssrWpaabl2G4dUA7pUHvWvXNLAQ9648WUP5H2z7CxqzzuKnxcpPs2oH3TPycgeF2wIyaV9CiBvBHXRrQJzwtqZA21C6ww5cNGFBbtD+Ah3L5r6m5LGRX7EuT7o+0/9IzAIr6igQ7hDjSddIcovsWEg/M00xeMKNeEbfzQvJXPWogCeAskbbEEQbQXhBJkOA9jdc0G0ThxSUX7FduV92EVxOMkbc6UdcVdWJ/DT07NvRT9PiS0m2+S1uoSfou1HFf5Z4R3fE+l5wGy8NnXsl3BWwCXe4Ou7aRHcdqg3ifvH7qO9z7EeF6Tom1TeatHalowmtcHPRjbhn3+0j9qM+Qk+j6RTuAXF/VPiUiNj/urvHvS5PTHBdqBaeoOJC3w19sr4eFQo6cFi/Cjc6XhRfEOjaKdzkVY53XOs7fNtOqhNeTbztpHAbxG+xJm6sb9QHwQaYs4nwfYZEbfuSwbZW/O6R3gJ9N+ZYLeLSB8L9MeLGsliopEO8Y6rv1sS/Cp8Skudzudb3FjVNWK+nCBk7mfTc4J3CCLoVW5+I0bU2u4P+RrhNvTTbE6FI9biuh/cbnqByPzam9WZibz5Q7Eqccdf4sHbWCz4VjjHiLgg3045d/GKt6LGxPFTtSH46D622CnHo4K45mEaj+qUXtwGNRczxh17YexqC0rnimKzOliEYGDnIlGm5h7dIa6BzOD552EyZCsmCbbV7Z00HeTR45v+Ld3a3p96nxnY+Dvn3vhtT93OYHrMYCXTEboK0Xx7bl3zJl3zJl3zJl3zJv1vY78g/leXBYZHHFzqLuOP/R6HJTPXvKq5dPm0O81bAzhdJolHMKOr9vvdNS0nTWMUQx1bQtG05tEoGqwn0tj7X9Sf+1eeh6Q4NXhte9eOfZHmsC9to+0sUdD5Jqv6l6Qv+ZWaZzZKbpRF6TRp6Zt16NEMfbqW7N7F6HStX1exAllKTyTbbJU/HzSDbeMkeytGxtya+bOhfHi38cQK6vjMA3NdwohSEpob/rRA44xxpnfUUGCgy6Ptn4+bcLwREeT3FWl/HF6ot4Z5+BtsGvbLMR7/LnDkAnkURwXg+5nKguNAhB/CjJ+MG9IYF+H0wz6VupihJcIcbQot8+poCAHfnNFXH04nUxybqVPTWevKUgGgqAaavMn7UieOIW8WtbnAXWC6Ic5qPn9KnIDeVxz8fa+Aju/ODoQpcPndKwO56DarcWmBPjQ5qzhoMc5ynh3TPGfGYQS0nIhkRFuV6rEG/B+wqKiQIYftE3Ay5mAE3Q7nUDtRjrphJtcbEeSyE3CMBiMfcOTszzDRFPji1Nh2zFGEnB3tKpDg8DzfjGTYq9IZ3JSOMYTEw8wU3ao0SYWd9DlzES+2mlH4lquVYtgBpNwVgIdafhpsz/7xFzebH0ZIFAEY/bkfcDgW0ZUPK0PeJ28H2hhR4PZhzJ8EPQvDPy+HzcGO7lxKgCr3hGusd8WIzm6pbtqiytcHWVG4KcrtbuoFPsK/HDJDXfr1czv1q7BijrBizwnatHORrEzbXUBjTItUtYZ+qzVGYm07YclMRavfM7rjt1rMxw7XA1szBnS8bsTfilra9RVkvJAvbs48V4ZppddOgo2pD7euPvStuQi9prBIoYS/dzZpEweYynqecmIPFjWedhLpwF7aqX7tRuSHbJluLNBB2iYqA+/1tI4KxU7g/5oqDvE+mGGaQzn0uLxM13ixDIhctr4KptsEr/bDN1VM566NfyXz+gTDITzlNo9Zaf1sVTGtdUslztiVqkt2o5hiU23ly1lCJzFBcA9vQSStwxuxYuATS24SqNhiLyhWnAbnjdxLrMLp4l/Quc+oDz2J/9abBhhIwx0wgp5qKAnITUwG4GJZuARtRRmzMVtrW2EaFnAoblWIthtDQHjT4OFIdL3ctqNgNSTTNPwk/mC7j0DTNkZAlNV7dXGF75dArlYRVgU9OWiyjQ0f+urCHnUOTjQb4yT1sJCyAHo5TsFaViKnp+ynXm2mDOeZ+Qebf6M7X/ahJoUEDNzuPTcNYvyJsBuLUMw77Fw9tjjvYyGUG6VHS/EJ4uWwF1SgH93jJ5EScTk6wjduhiiaw1F6L40FWjGMP4+kg14PNwoImVD1UXHv/HjbZ0k6TbvfFibKQCQuWsqyXLAjRLrMe6dJSEKrsSXUdKZ+enIlRfbtibWv7NldkMIAV9yQhDcjtKq7SRXEx3u+WOgOx6GtOdvh01kPNpHJKQcYC0naqbS1dEzaYA2Xi+vgf7hZbwGi3avyqbCmYYGXL2g3QrGsRlrR0MApj0pkuXkfY02yW365HEnQEKa+eQUuwb1NxIHx5XKMBDvdf5DyQo04/OQvshbgQnqYeiwV3ID3ImdtrwpaDhTiYg/4hE5Z7HSeZc/pmiY5dn7IllsKdanvVe6Kc8pFRU4+lBxf9BNZ37lQI/7weSdCKVkqAReT/TUp6uuQ/JIiBiOKb0VkVdSmS3ImJDFk3WmEQRejs9aWcuX1er7bJItGUilDJ5bfjO0R3dg+2+RDkLr854XY3v57sEgb7jtjPIKkzJF5/nkfJtFsNNj5sQ+sYSAeTgxvubugM7ZUz2DEd5LV7M83LkduLhc7RjWBqbORjrYKT+RRY6TtnaoV9vRps7kSjTY/uOz1+svsm2OaVMyDznFzOGxuRu/ENt6VRqgOujRoDtl0EjDtmPc+Lp91Prh/7sYBjNRPsaZVQuLvha7TYbFyYZnTfRRmLb7ltjjdiRahBHD0EZZub5cz5ZD2SkEWiejpYjZzc7fhaxVOsQWUDkOd2dy+D4SbXaI6ncGf0EiCMKH0C4kHMnD+sB9vr/HHpGCv4bPpHd7hH29615uuLcDbcaDSwmwl2MHoJyp/jULXaFApKViRJ1uWTAXEeG1Pp6+t1YxgDyBREePADkds3OMAbXVEQVqU6oVItqNuHOW0jWw029ZPR+aBGnfSGii8s2OQU8M6+CdkDr+6MgWJcECHLaNQd5M8xFljODPuwFmwO0eEaB5vV9B3u61zD3Y1ozEJc3+Dg6A2Ptd1GIy3GuJtVujPsYi1uk2uzBAfCxXO/x/0olOKjSWEfL6F2y+2XMTYhO39qv9hAhdmUM0mS1boktqi5pDfxq838l7iB1sj47dDc5hhxMs9H2IeUjb662NngBnP0BUmyVpIjDu2pNsNm2rUvEu7vvoPYYu78Hhl173nKYFSWOMwkk6usoanlWPP6IshOK8Ema824CUXBNUmdafrBA/4gCLU+HArDvuM6o/OdFSp8sD3MfYSMWRiuXXKzEkk42xd3Jvb7zQGOD5dCyHvJLkeX5mhutQo6anTe4aMC3G5mk4BMLWeoriSRs4ukTalvjP1OcA3cqL1TSnC3JoD6XlveS09+5N27AERSDf6ynGpxbtRsj2iusLs5UiQkI2scfWpXuL8BW1jBvekOl4d2XLL84Xt6UF1Pgx3ZevNx3i0TUnbsOuVu5nZ+mmAzsQuAiyBGcxzv/eVMTXBr072HXRm/wD8iO7tsEk8uHWTxEtTjBwfq3Ty4G69zl2SOYdHkocC3bepfXRPIQF72j0P2r8QWuS2j18PdpPfsJWgq/tZhxfQLSU5XQsKWUu4hw1EjDH9u8GTzyj3O8tr4hgS/JLEVPnJo8b24SC0aGOa6z7ub7s+3Fg6h+8Ym9D8V0QS2zVIzJpc30N8rmlIPAmuWat4J4tj6rjRWHI+/x01VzbfOz2jKWWFoQeq6QzRPdxr3WksGAGGg/XRWLGqirgz2ocvAK6W93dq22EUq2I+78iLVjhSmrks8cS/qV56uJ8Km7U6MZ+gOK5HqadakAMe5kc5fYL/esoGJ6D2DqDT7vwwfj8qSTZ90EGOEnWZ6kTJoX/igRhNtKzuK+YFrd+8UjHK3D6KNP8wKHR1LsAtanz6NRfti00ny2JNRMbtnIAtl5nZ+uFsRxRwv9EAYRvhXXRKxocKV7jh7AtNsHuFmrr8jewJBGqlvNQ4qtSSNKGXA8HEb3ElhJdOKKLOu9/ibRN9v5xAyQLCpGPQpLS9h/k6CHPyF2/VjuoYaA+Avs6eZjKnzNqa/4J230OwloY5xNNnnlLhgDGkik7Ip+2TvPfQ5menN6FqAm73SM/P4tbHmICHID7RhI5orsfY2wk6XZdGn38syMWg9UGEFD7jjaFxrkb2E0nYUtBdTgv2WSJuOH6mHii3RL84YgHX0gNSHlNvPdA7Eups4i7EaSjRdnGLPZ9ib31s2B1vCnTvht/Wthdvzxlep8hB61gH1amEp0rJvB0rlOpgHbwp4n3SkL964LTbhOO6AE+eBtr/YwG8Mqwdu/7xwxWiYJhVvcWd9ZTlqVQryuQpk1lv2sihA9P6dTNMiYJlqbo2prwCMPw2O6TTnsB9EjeX2htmIB+Oc/+aUE9i36/FvcX+ESrOg7TT4aEr7qTGvOzSGIcjuJNHz6UMxdmaNGmmrT9NVkLXF2GUjvcFuIetk5rZ3yH9z6QKTu81NdPIWt4ptQHJ5F9IB7yVRCyg4VO/vkRDE/Zv8Ncj0NxdGisjL0SA1JJepD0cgv7Ao0askDZnP3PaK3078ImW5vTEgtqpDjXqQNpR7gY7UieiOlRkmG2yFcJRTR6LnZHCicta9UEW3ORpPOs212bo/axN2aejbKLXGw24xY436V8y0R+A3X1wCTWRt5lOI2FOmTR4T7Mi0lRoXkRmjekijWMluqundcIjU+qjdqUknHR5RCh30+px9BLKiNaK1ZgxLlwzbn/sU0w8F7Zl2KM091j9sK3SgShoY09KgT9bgNjYc4na+fdQlRj5uRfhSTrsFEck95Pc/bI16IYl9yNdaLucI4Tr0iRgNgs/NRtffN5vNm34qNmr7QtuLXqjDW5nPFKdP/TjuHulUcXz46QsOjRPs7cn4zS75HVFpqeNznyXjiyA8/w1u/9cEvDZ71jdCnvHUxVjpKKz/W776XwuTq2Wp3AikyjJ1vWKvMpB/w1f/0RvIPllf1Hd/nPg8DGeSZvXv9yABfXN1iY4Ou4tdrJ7ejX6aZ6wuYfGUDw3d4X4aT54q3Iuf0S/bZ+Nm4gff/hujjspd4D/NUjD+NrAfyQ++jcbcXKB95++BS+H9dCX+14dIZp49EJZ/3kMwFP/Iso9VhDk9hTiYmYDvl+6TWbueMDfy0N9JB4cLd718i6cLE4gb0oo+4vmkzwQ+RZiMDfTpbPFsxbaysLTcObYV7/6JFU1ripCC/sl/T5cchanozqpJ8L8i/w+OCzpJeRL6S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2988090"/>
            <a:ext cx="3706457" cy="194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058573"/>
            <a:ext cx="3352800" cy="166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9" y="2727169"/>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67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914400"/>
          </a:xfrm>
          <a:noFill/>
          <a:ln w="63500">
            <a:solidFill>
              <a:srgbClr val="00642D"/>
            </a:solidFill>
          </a:ln>
        </p:spPr>
        <p:txBody>
          <a:bodyPr/>
          <a:lstStyle/>
          <a:p>
            <a:pPr algn="ctr"/>
            <a:r>
              <a:rPr lang="en-US" dirty="0" smtClean="0"/>
              <a:t>Property Rights</a:t>
            </a:r>
            <a:endParaRPr lang="en-US" dirty="0"/>
          </a:p>
        </p:txBody>
      </p:sp>
      <p:sp>
        <p:nvSpPr>
          <p:cNvPr id="3" name="TextBox 2"/>
          <p:cNvSpPr txBox="1"/>
          <p:nvPr/>
        </p:nvSpPr>
        <p:spPr>
          <a:xfrm>
            <a:off x="-609599" y="1676401"/>
            <a:ext cx="9525000" cy="5509200"/>
          </a:xfrm>
          <a:prstGeom prst="rect">
            <a:avLst/>
          </a:prstGeom>
          <a:noFill/>
        </p:spPr>
        <p:txBody>
          <a:bodyPr wrap="square" rtlCol="0">
            <a:spAutoFit/>
          </a:bodyPr>
          <a:lstStyle/>
          <a:p>
            <a:pPr marL="1257300" marR="0" indent="-342900">
              <a:spcBef>
                <a:spcPts val="0"/>
              </a:spcBef>
              <a:spcAft>
                <a:spcPts val="0"/>
              </a:spcAft>
              <a:buFont typeface="Arial" pitchFamily="34" charset="0"/>
              <a:buChar char="•"/>
            </a:pPr>
            <a:r>
              <a:rPr lang="en-US" sz="2000" u="sng" dirty="0" smtClean="0">
                <a:solidFill>
                  <a:prstClr val="white"/>
                </a:solidFill>
              </a:rPr>
              <a:t>Fee Simple</a:t>
            </a:r>
            <a:r>
              <a:rPr lang="en-US" sz="2000" dirty="0" smtClean="0">
                <a:solidFill>
                  <a:prstClr val="white"/>
                </a:solidFill>
              </a:rPr>
              <a:t>: Absolute ownership, unencumbered by any other interest or estate’ subject only to powers of Government. (Appraisal of Real Property, 2</a:t>
            </a:r>
            <a:r>
              <a:rPr lang="en-US" sz="2000" baseline="30000" dirty="0" smtClean="0">
                <a:solidFill>
                  <a:prstClr val="white"/>
                </a:solidFill>
              </a:rPr>
              <a:t>nd</a:t>
            </a:r>
            <a:r>
              <a:rPr lang="en-US" sz="2000" dirty="0" smtClean="0">
                <a:solidFill>
                  <a:prstClr val="white"/>
                </a:solidFill>
              </a:rPr>
              <a:t> Edition, ASFMRA, Page 47).</a:t>
            </a:r>
          </a:p>
          <a:p>
            <a:pPr marL="1257300" marR="0" indent="-342900">
              <a:spcBef>
                <a:spcPts val="0"/>
              </a:spcBef>
              <a:spcAft>
                <a:spcPts val="0"/>
              </a:spcAft>
              <a:buFont typeface="Arial" pitchFamily="34" charset="0"/>
              <a:buChar char="•"/>
            </a:pPr>
            <a:endParaRPr lang="en-US" sz="2000" dirty="0">
              <a:solidFill>
                <a:prstClr val="white"/>
              </a:solidFill>
            </a:endParaRPr>
          </a:p>
          <a:p>
            <a:pPr marL="1257300" marR="0" indent="-342900">
              <a:spcBef>
                <a:spcPts val="0"/>
              </a:spcBef>
              <a:spcAft>
                <a:spcPts val="0"/>
              </a:spcAft>
              <a:buFont typeface="Arial" pitchFamily="34" charset="0"/>
              <a:buChar char="•"/>
            </a:pPr>
            <a:r>
              <a:rPr lang="en-US" sz="2000" u="sng" dirty="0" smtClean="0">
                <a:solidFill>
                  <a:prstClr val="white"/>
                </a:solidFill>
              </a:rPr>
              <a:t>Partial Interest</a:t>
            </a:r>
            <a:r>
              <a:rPr lang="en-US" sz="2000" dirty="0" smtClean="0">
                <a:solidFill>
                  <a:prstClr val="white"/>
                </a:solidFill>
              </a:rPr>
              <a:t>: Ownership of less than fee simple (rights subject to things such as a road right-of-way, power-lines, mineral only ownership. Mineral only ownership is a partial interest. </a:t>
            </a:r>
          </a:p>
          <a:p>
            <a:pPr marL="1257300" marR="0" indent="-342900">
              <a:spcBef>
                <a:spcPts val="0"/>
              </a:spcBef>
              <a:spcAft>
                <a:spcPts val="0"/>
              </a:spcAft>
              <a:buFont typeface="Arial" pitchFamily="34" charset="0"/>
              <a:buChar char="•"/>
            </a:pPr>
            <a:endParaRPr lang="en-US" sz="2000" dirty="0">
              <a:solidFill>
                <a:prstClr val="white"/>
              </a:solidFill>
            </a:endParaRPr>
          </a:p>
          <a:p>
            <a:pPr marL="914400" marR="0">
              <a:spcBef>
                <a:spcPts val="0"/>
              </a:spcBef>
              <a:spcAft>
                <a:spcPts val="0"/>
              </a:spcAft>
            </a:pPr>
            <a:r>
              <a:rPr lang="en-US" sz="2000" dirty="0">
                <a:solidFill>
                  <a:prstClr val="white"/>
                </a:solidFill>
              </a:rPr>
              <a:t> </a:t>
            </a:r>
            <a:r>
              <a:rPr lang="en-US" sz="2000" dirty="0" smtClean="0">
                <a:solidFill>
                  <a:prstClr val="white"/>
                </a:solidFill>
              </a:rPr>
              <a:t>                              </a:t>
            </a:r>
            <a:r>
              <a:rPr lang="en-US" sz="2400" dirty="0" smtClean="0">
                <a:solidFill>
                  <a:prstClr val="white"/>
                </a:solidFill>
              </a:rPr>
              <a:t>Bundle of Rights (bundle of sticks)</a:t>
            </a:r>
          </a:p>
          <a:p>
            <a:pPr marL="914400" marR="0">
              <a:spcBef>
                <a:spcPts val="0"/>
              </a:spcBef>
              <a:spcAft>
                <a:spcPts val="0"/>
              </a:spcAft>
            </a:pPr>
            <a:endParaRPr lang="en-US" sz="2400" dirty="0" smtClean="0">
              <a:solidFill>
                <a:prstClr val="white"/>
              </a:solidFill>
            </a:endParaRPr>
          </a:p>
          <a:p>
            <a:pPr marL="914400" marR="0">
              <a:spcBef>
                <a:spcPts val="0"/>
              </a:spcBef>
              <a:spcAft>
                <a:spcPts val="0"/>
              </a:spcAft>
            </a:pPr>
            <a:endParaRPr lang="en-US" sz="2400" dirty="0" smtClean="0">
              <a:solidFill>
                <a:prstClr val="white"/>
              </a:solidFill>
            </a:endParaRPr>
          </a:p>
          <a:p>
            <a:pPr marL="1371600" lvl="1"/>
            <a:endParaRPr lang="en-US" sz="2400" u="sng" dirty="0" smtClean="0">
              <a:solidFill>
                <a:prstClr val="white"/>
              </a:solidFill>
            </a:endParaRPr>
          </a:p>
          <a:p>
            <a:pPr marL="914400" marR="0">
              <a:spcBef>
                <a:spcPts val="0"/>
              </a:spcBef>
              <a:spcAft>
                <a:spcPts val="0"/>
              </a:spcAft>
            </a:pPr>
            <a:endParaRPr lang="en-US" sz="2400" u="sng" dirty="0" smtClean="0">
              <a:solidFill>
                <a:prstClr val="white"/>
              </a:solidFill>
            </a:endParaRPr>
          </a:p>
          <a:p>
            <a:pPr marL="914400" marR="0">
              <a:spcBef>
                <a:spcPts val="0"/>
              </a:spcBef>
              <a:spcAft>
                <a:spcPts val="0"/>
              </a:spcAft>
            </a:pPr>
            <a:endParaRPr lang="en-US" sz="2400" dirty="0">
              <a:solidFill>
                <a:prstClr val="white"/>
              </a:solidFill>
            </a:endParaRPr>
          </a:p>
          <a:p>
            <a:pPr marL="1257300" marR="0" indent="-342900">
              <a:spcBef>
                <a:spcPts val="0"/>
              </a:spcBef>
              <a:spcAft>
                <a:spcPts val="0"/>
              </a:spcAft>
              <a:buFont typeface="Arial" pitchFamily="34" charset="0"/>
              <a:buChar char="•"/>
            </a:pPr>
            <a:endParaRPr lang="en-US" sz="2400" dirty="0" smtClean="0">
              <a:solidFill>
                <a:prstClr val="white"/>
              </a:solidFill>
            </a:endParaRPr>
          </a:p>
          <a:p>
            <a:pPr marL="914400" marR="0">
              <a:spcBef>
                <a:spcPts val="0"/>
              </a:spcBef>
              <a:spcAft>
                <a:spcPts val="0"/>
              </a:spcAft>
            </a:pPr>
            <a:endParaRPr lang="en-US" sz="2400" dirty="0" smtClean="0">
              <a:solidFill>
                <a:prstClr val="white"/>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736898"/>
            <a:ext cx="3474180" cy="196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68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06829"/>
            <a:ext cx="7543800"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Mineral Rights</a:t>
            </a:r>
            <a:endParaRPr lang="en-US" dirty="0"/>
          </a:p>
        </p:txBody>
      </p:sp>
      <p:sp>
        <p:nvSpPr>
          <p:cNvPr id="5" name="Rectangle 4"/>
          <p:cNvSpPr/>
          <p:nvPr/>
        </p:nvSpPr>
        <p:spPr>
          <a:xfrm>
            <a:off x="-772886" y="1447800"/>
            <a:ext cx="9383486" cy="5078313"/>
          </a:xfrm>
          <a:prstGeom prst="rect">
            <a:avLst/>
          </a:prstGeom>
        </p:spPr>
        <p:txBody>
          <a:bodyPr wrap="square">
            <a:spAutoFit/>
          </a:bodyPr>
          <a:lstStyle/>
          <a:p>
            <a:pPr marL="1257300" lvl="0" indent="-342900">
              <a:buFont typeface="Arial" pitchFamily="34" charset="0"/>
              <a:buChar char="•"/>
            </a:pPr>
            <a:r>
              <a:rPr lang="en-US" sz="2000" u="sng" dirty="0">
                <a:solidFill>
                  <a:prstClr val="white"/>
                </a:solidFill>
              </a:rPr>
              <a:t>Mineral Rights</a:t>
            </a:r>
            <a:r>
              <a:rPr lang="en-US" sz="2000" dirty="0">
                <a:solidFill>
                  <a:prstClr val="white"/>
                </a:solidFill>
              </a:rPr>
              <a:t>: </a:t>
            </a:r>
            <a:r>
              <a:rPr lang="en-US" sz="2000" dirty="0" smtClean="0">
                <a:solidFill>
                  <a:prstClr val="white"/>
                </a:solidFill>
              </a:rPr>
              <a:t>Is the rights and ownership to </a:t>
            </a:r>
            <a:r>
              <a:rPr lang="en-US" sz="2000" dirty="0">
                <a:solidFill>
                  <a:prstClr val="white"/>
                </a:solidFill>
              </a:rPr>
              <a:t>extract all minerals contained in or below the surface of a property. </a:t>
            </a:r>
            <a:endParaRPr lang="en-US" sz="2000" dirty="0" smtClean="0">
              <a:solidFill>
                <a:prstClr val="white"/>
              </a:solidFill>
            </a:endParaRPr>
          </a:p>
          <a:p>
            <a:pPr marL="1257300" lvl="0" indent="-342900">
              <a:buFont typeface="Arial" pitchFamily="34" charset="0"/>
              <a:buChar char="•"/>
            </a:pPr>
            <a:endParaRPr lang="en-US" sz="2000" dirty="0">
              <a:solidFill>
                <a:prstClr val="white"/>
              </a:solidFill>
            </a:endParaRPr>
          </a:p>
          <a:p>
            <a:pPr marL="1257300" lvl="0" indent="-342900">
              <a:buFont typeface="Arial" pitchFamily="34" charset="0"/>
              <a:buChar char="•"/>
            </a:pPr>
            <a:r>
              <a:rPr lang="en-US" sz="2000" dirty="0">
                <a:solidFill>
                  <a:prstClr val="white"/>
                </a:solidFill>
              </a:rPr>
              <a:t>Mineral rights can be granted with surface rights or without surface entry because the “mineral estate” is the dominant estate in most </a:t>
            </a:r>
            <a:r>
              <a:rPr lang="en-US" sz="2000" dirty="0" smtClean="0">
                <a:solidFill>
                  <a:prstClr val="white"/>
                </a:solidFill>
              </a:rPr>
              <a:t>states.</a:t>
            </a:r>
          </a:p>
          <a:p>
            <a:pPr marL="1257300" lvl="0" indent="-342900">
              <a:buFont typeface="Arial" pitchFamily="34" charset="0"/>
              <a:buChar char="•"/>
            </a:pPr>
            <a:endParaRPr lang="en-US" sz="2000" dirty="0">
              <a:solidFill>
                <a:prstClr val="white"/>
              </a:solidFill>
            </a:endParaRPr>
          </a:p>
          <a:p>
            <a:pPr marL="1257300" lvl="0" indent="-342900">
              <a:buFont typeface="Arial" pitchFamily="34" charset="0"/>
              <a:buChar char="•"/>
            </a:pPr>
            <a:r>
              <a:rPr lang="en-US" sz="2000" u="sng" dirty="0" smtClean="0">
                <a:solidFill>
                  <a:prstClr val="white"/>
                </a:solidFill>
              </a:rPr>
              <a:t>Mining Right</a:t>
            </a:r>
            <a:r>
              <a:rPr lang="en-US" sz="2000" dirty="0" smtClean="0">
                <a:solidFill>
                  <a:prstClr val="white"/>
                </a:solidFill>
              </a:rPr>
              <a:t>: is the rights to enter upon and occupy a property for mining purposes for under ground mining or surface mining purposes. This could also include the right to use of vegetative resources in the mining process.</a:t>
            </a:r>
          </a:p>
          <a:p>
            <a:pPr marL="1257300" lvl="0" indent="-342900">
              <a:buFont typeface="Arial" pitchFamily="34" charset="0"/>
              <a:buChar char="•"/>
            </a:pPr>
            <a:endParaRPr lang="en-US" sz="2000" dirty="0">
              <a:solidFill>
                <a:prstClr val="white"/>
              </a:solidFill>
            </a:endParaRPr>
          </a:p>
          <a:p>
            <a:pPr marL="1257300" lvl="0" indent="-342900">
              <a:buFont typeface="Arial" pitchFamily="34" charset="0"/>
              <a:buChar char="•"/>
            </a:pPr>
            <a:r>
              <a:rPr lang="en-US" sz="2000" u="sng" dirty="0" smtClean="0">
                <a:solidFill>
                  <a:prstClr val="white"/>
                </a:solidFill>
              </a:rPr>
              <a:t>Royalty</a:t>
            </a:r>
            <a:r>
              <a:rPr lang="en-US" sz="2000" dirty="0" smtClean="0">
                <a:solidFill>
                  <a:prstClr val="white"/>
                </a:solidFill>
              </a:rPr>
              <a:t>: Is a reservation to the lessor or seller of a certain portion of the minerals, or proceeds from their sale, at no cost to the lessor.</a:t>
            </a:r>
          </a:p>
          <a:p>
            <a:pPr marL="1257300" lvl="0" indent="-342900">
              <a:buFont typeface="Arial" pitchFamily="34" charset="0"/>
              <a:buChar char="•"/>
            </a:pPr>
            <a:endParaRPr lang="en-US" sz="2000" dirty="0">
              <a:solidFill>
                <a:prstClr val="white"/>
              </a:solidFill>
            </a:endParaRPr>
          </a:p>
          <a:p>
            <a:pPr marL="914400" lvl="0"/>
            <a:r>
              <a:rPr lang="en-US" sz="2400" dirty="0" smtClean="0">
                <a:solidFill>
                  <a:prstClr val="white"/>
                </a:solidFill>
              </a:rPr>
              <a:t>    </a:t>
            </a:r>
            <a:r>
              <a:rPr lang="en-US" sz="1400" dirty="0" smtClean="0">
                <a:solidFill>
                  <a:prstClr val="white"/>
                </a:solidFill>
              </a:rPr>
              <a:t>(American Society of Farm Managers &amp; </a:t>
            </a:r>
            <a:r>
              <a:rPr lang="en-US" sz="1400" dirty="0">
                <a:solidFill>
                  <a:prstClr val="white"/>
                </a:solidFill>
              </a:rPr>
              <a:t>R</a:t>
            </a:r>
            <a:r>
              <a:rPr lang="en-US" sz="1400" dirty="0" smtClean="0">
                <a:solidFill>
                  <a:prstClr val="white"/>
                </a:solidFill>
              </a:rPr>
              <a:t>ural Appraisers Section 5 Pg. 1 Minerals  Appraisal book)</a:t>
            </a:r>
            <a:endParaRPr lang="en-US" sz="1400" dirty="0">
              <a:solidFill>
                <a:prstClr val="white"/>
              </a:solidFill>
            </a:endParaRPr>
          </a:p>
        </p:txBody>
      </p:sp>
      <p:sp>
        <p:nvSpPr>
          <p:cNvPr id="6" name="Rectangle 5"/>
          <p:cNvSpPr/>
          <p:nvPr/>
        </p:nvSpPr>
        <p:spPr>
          <a:xfrm>
            <a:off x="-762000" y="4147227"/>
            <a:ext cx="5769429" cy="461665"/>
          </a:xfrm>
          <a:prstGeom prst="rect">
            <a:avLst/>
          </a:prstGeom>
        </p:spPr>
        <p:txBody>
          <a:bodyPr wrap="square">
            <a:spAutoFit/>
          </a:bodyPr>
          <a:lstStyle/>
          <a:p>
            <a:pPr marL="914400" lvl="0"/>
            <a:endParaRPr lang="en-US" sz="2400" dirty="0">
              <a:solidFill>
                <a:prstClr val="white"/>
              </a:solidFill>
            </a:endParaRPr>
          </a:p>
        </p:txBody>
      </p:sp>
    </p:spTree>
    <p:extLst>
      <p:ext uri="{BB962C8B-B14F-4D97-AF65-F5344CB8AC3E}">
        <p14:creationId xmlns:p14="http://schemas.microsoft.com/office/powerpoint/2010/main" val="2708878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5543" y="217715"/>
            <a:ext cx="7543800"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t>Mineral Reserve Estimation</a:t>
            </a:r>
            <a:endParaRPr lang="en-US" sz="4400" dirty="0"/>
          </a:p>
        </p:txBody>
      </p:sp>
      <p:sp>
        <p:nvSpPr>
          <p:cNvPr id="6" name="Rectangle 5"/>
          <p:cNvSpPr/>
          <p:nvPr/>
        </p:nvSpPr>
        <p:spPr>
          <a:xfrm>
            <a:off x="152400" y="838200"/>
            <a:ext cx="8458200" cy="4339650"/>
          </a:xfrm>
          <a:prstGeom prst="rect">
            <a:avLst/>
          </a:prstGeom>
        </p:spPr>
        <p:txBody>
          <a:bodyPr wrap="square">
            <a:spAutoFit/>
          </a:bodyPr>
          <a:lstStyle/>
          <a:p>
            <a:endParaRPr lang="en-US" sz="2400" dirty="0" smtClean="0">
              <a:solidFill>
                <a:prstClr val="white"/>
              </a:solidFill>
            </a:endParaRPr>
          </a:p>
          <a:p>
            <a:endParaRPr lang="en-US" dirty="0" smtClean="0">
              <a:solidFill>
                <a:prstClr val="white"/>
              </a:solidFill>
            </a:endParaRPr>
          </a:p>
          <a:p>
            <a:r>
              <a:rPr lang="en-US" u="sng" dirty="0" smtClean="0">
                <a:solidFill>
                  <a:prstClr val="white"/>
                </a:solidFill>
              </a:rPr>
              <a:t>Determining Mineral Reserves</a:t>
            </a:r>
          </a:p>
          <a:p>
            <a:r>
              <a:rPr lang="en-US" u="sng" dirty="0" smtClean="0">
                <a:solidFill>
                  <a:prstClr val="white"/>
                </a:solidFill>
              </a:rPr>
              <a:t>Operating Units</a:t>
            </a:r>
            <a:r>
              <a:rPr lang="en-US" dirty="0" smtClean="0">
                <a:solidFill>
                  <a:prstClr val="white"/>
                </a:solidFill>
              </a:rPr>
              <a:t> with proven Reserves-out crops, core holes and mine openings. Typically only proven and probable reserves are used in appraisal assignments. </a:t>
            </a:r>
          </a:p>
          <a:p>
            <a:endParaRPr lang="en-US" dirty="0">
              <a:solidFill>
                <a:prstClr val="white"/>
              </a:solidFill>
            </a:endParaRPr>
          </a:p>
          <a:p>
            <a:r>
              <a:rPr lang="en-US" dirty="0" smtClean="0">
                <a:solidFill>
                  <a:prstClr val="white"/>
                </a:solidFill>
              </a:rPr>
              <a:t>Mineral reserve estimation is generally determined by </a:t>
            </a:r>
            <a:r>
              <a:rPr lang="en-US" u="sng" dirty="0" smtClean="0">
                <a:solidFill>
                  <a:prstClr val="white"/>
                </a:solidFill>
              </a:rPr>
              <a:t>geologists,  KY Geological Survey, KY Mine Mapping Information System, the US </a:t>
            </a:r>
            <a:r>
              <a:rPr lang="en-US" u="sng" dirty="0">
                <a:solidFill>
                  <a:prstClr val="white"/>
                </a:solidFill>
              </a:rPr>
              <a:t>bureau of </a:t>
            </a:r>
            <a:r>
              <a:rPr lang="en-US" u="sng" dirty="0" smtClean="0">
                <a:solidFill>
                  <a:prstClr val="white"/>
                </a:solidFill>
              </a:rPr>
              <a:t>Mines, and simple on site coal seam measurements etc.</a:t>
            </a:r>
          </a:p>
          <a:p>
            <a:endParaRPr lang="en-US" u="sng" dirty="0">
              <a:solidFill>
                <a:prstClr val="white"/>
              </a:solidFill>
            </a:endParaRPr>
          </a:p>
          <a:p>
            <a:r>
              <a:rPr lang="en-US" u="sng" dirty="0" smtClean="0">
                <a:solidFill>
                  <a:prstClr val="white"/>
                </a:solidFill>
              </a:rPr>
              <a:t>Prospects</a:t>
            </a:r>
            <a:r>
              <a:rPr lang="en-US" dirty="0" smtClean="0">
                <a:solidFill>
                  <a:prstClr val="white"/>
                </a:solidFill>
              </a:rPr>
              <a:t>: Properties in all stages of mining development including inactive mines. </a:t>
            </a:r>
          </a:p>
          <a:p>
            <a:endParaRPr lang="en-US" u="sng" dirty="0">
              <a:solidFill>
                <a:prstClr val="white"/>
              </a:solidFill>
            </a:endParaRPr>
          </a:p>
          <a:p>
            <a:r>
              <a:rPr lang="en-US" dirty="0" smtClean="0">
                <a:solidFill>
                  <a:prstClr val="white"/>
                </a:solidFill>
              </a:rPr>
              <a:t>Coal reserves estimated by use of 1,800 tons/acre ft. or 145 tons/acre inch.</a:t>
            </a:r>
            <a:endParaRPr lang="en-US" dirty="0">
              <a:solidFill>
                <a:prstClr val="white"/>
              </a:solidFill>
            </a:endParaRPr>
          </a:p>
          <a:p>
            <a:r>
              <a:rPr lang="en-US" dirty="0" smtClean="0">
                <a:solidFill>
                  <a:prstClr val="white"/>
                </a:solidFill>
              </a:rPr>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26641"/>
            <a:ext cx="2971800" cy="189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685" y="5116950"/>
            <a:ext cx="4023643" cy="17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337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5543" y="206829"/>
            <a:ext cx="7543800"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Highest and Best Use</a:t>
            </a:r>
            <a:endParaRPr lang="en-US" dirty="0"/>
          </a:p>
        </p:txBody>
      </p:sp>
      <p:sp>
        <p:nvSpPr>
          <p:cNvPr id="5" name="AutoShape 2" descr="data:image/jpeg;base64,/9j/4AAQSkZJRgABAQAAAQABAAD/2wCEAAkGBxQTEhQUEhQUFhQXGBwbGBgWGB0gIRogGyIiIB8gHyAaKCosISIqIiMdIzIkJykuNi46ICMzODY4ODQuMSsBCgoKDQwNGg8PGjclHiQ3LzcxNywsLC40Ljc0MTQrKzQrNDQsLDQxMzQsLCsrNzc0KzQ0NDQsLCs0Kyw0LCsrLP/AABEIAIwAnwMBIgACEQEDEQH/xAAbAAACAwEBAQAAAAAAAAAAAAAABAMFBgIBB//EAD0QAAICAQMDAgMECAUDBQEAAAECAxESAAQhBRMxIkEGMlEUI0JhMzRScXOBobIVJGJykQfB8EOCkrHhFv/EABcBAQEBAQAAAAAAAAAAAAAAAAABAwL/xAAaEQEBAQEBAQEAAAAAAAAAAAAAAQIxAxES/9oADAMBAAIRAxEAPwD6j8I9DihgjdVBkdFZnI55F0PoNaDSXRP1eD+En9o07rnEkzJHW7bq2jRo0a6cjRo0aA0aNGgNGjRoDRo147AAkkADkk+2g90az+/+MdrGBT9xiCQqAk4gWXP0jA/9Q+n89R7b4oZlV/sz4v8ALToa/ewOHPIAV20D/VPiCGCQRtkZCueKKTS3WR9gCQQObNUL0507fJNGskZJVvFqVP0IIaiD+R1l9zvom3kjO2AaLaUJfRZWaVjQerq1HF+dXHwi+W1RxRDl3sVzk7G+P36C50a4lelJ+gJ/41iOk73eZbZ5ZwxldO4oQBSsiswVF8piFHqyYtzYHGg3Wsx8W/CybhC0ahZhVECshfINf/etPo1zrM1PldZ1c37CXRP1eD+En9o07pLon6vB/CT+0ad1c8iXo0aNGqg0aNGgNGjVJ1L4liin+z2DLiGILogAawOXIsmvAvQXevL1kZ5N/N3D6oEypUCI4ZRRssj5WxJBK+AOBfOvY+kxTEu0TkgBAO53FSrsKCQyHnkjE+L8CgY3XxehdY9oEncswYtJ20GJAanIIdrNYrfINkappukTblD9ulkVmiweNCUisk2Y5E4xqwO4C314OrmHatCuG1YBVqoB6SFFcIsoNCvw8A/UedSR7wRKe6Sn0cL2yfJrBuGYD2W780PGgr177SYuGKIMkl3ESOD4yxeJgUPPzGvfjjXMsUEbdwrJDI5CiTbyGQux4HBBzNWeVNAX41Lu/iGFKwORZwmUQIKu3hZEAJDVbEVde3IvN7rc7pp1m+ytNDiMd00YDZL3CtxxPkI8mW8lsC7B8gLBPiKSE09Sx4sxlFxOAGClmiIJoE0SR+Fj4BGo+nSbjcN3ljaLbNljJt6EpIONug9MnHhwK/0sKIY6H0WKJ+9E8hd0py1urksXLRlDkvJb7tSQP2QbJvOzlbKFceCQbP8A8kpgQK8gkaBOXe7kpJHHLBO0iuEWUNBIhINWKIcCxdKp/fqNdtIkm1zT0wsLphZxiaOwGqxZvjUkDgM6vJ3I2K4QTi2VgORG/kk+cWGQongEaqerdWiQShGNICp2cxybcSY2IkUk8epKrLK6A45DdbPqMcpKo3rABZGBV1B8FkaiAaNEjmtN6w/w22W7hAxAXbNICGtjHI9IjceVKsPPt9QdbjQIdEkHYgWxfaQ1fNYjmtP6qtht422sBkA9MSGzwR6RyD7azf8A05+JJN9tnljcOEnlTGQUcbuP1Dm8CoJIN86meRb1udGlNvvCSVdGQgE88rQ/1Dj+Ro/11mOqdam3A2zbRzHtpZQpmAUs6spIKhrKgmhZF/kPOqjXbjcLGrPIyoii2ZiAAB7knwNZTqPx0i8QRPLmSIpFpkfEqsj+glu3HkCzY/u451U7vpG4nkhRd20Z7bzRo4EsYdGVQGMgyYEN4J4PI0b3dzROI97sipJGG62IarB4FAEqb9jw356C86lDv5Yh2NxB8rFZYVItiBgcXZwVHqsZWTibFG4tj0aFYhEVJIAzN5MxAALOktkk15Fmqo6XgmV2ZYdzG0wFsrsIpq+pMfpb35MZB1Du+uyrakxsAzD/ADaUtILYLNDalvl4xv5gLINB3/gssbf5SbBfdYvKnyPu5TQF8EGz+fsItz1+aGREn24mkbKnQrC5wF194wDEjIgggehq8aqZvihZpFwMoyRWaOlCwq55SRm/Ry4EuGDg8KK83U7Vt2XP+IxMNsJAwSdVlV0xKqpnS69XqIN+35khp+v/ABG0SJ3jiruqmJYmmmUEOwZHBHNIbJRsSGFmtZrpvVftTKsjS8GRg3aeV3QNwrO0TotDgoI7rG3vIa23T9lsmPchRIpR4eg4H5E+VHkVaHk6h3fw20sjmdUdGxKPCDmpF3boVb81NEgkiz7hU9G+Ggy9+MpuxyhLhS4XzjRYrioJUIOyRzenNxvWgDypIVVbMqTl1ZPoSVAYLfGTxSCvDY6j/wAK3cJAg3JfEg3KB3VVTeJsAsGrEluK8fkxL1v7QHh3W2V5I3Ve4illheSgpcEkoebOLMAByRoPW6iEbLdIqeLkZgFIPNtPFS4n8PcRL8XfGuH3Ek1jasWJDIrzIUdHAzUAqMWUqcgygfhNtyBW9YnkeXbs6sWyLJPJGXMcBUKWwVcUkcjgyDk48cYiIOm2bcLI8sMKIssUBYWWntEydfUhZg1pkoX01xYAWwMojZin2qQyYw5sY56UWFyVasWefSBfqPk6pt719oBEkwTuyN3p5IkZnxUuv6NbAYY0DliCDQ4rXW8/yrDtJuNqO1GublWHMt5hBk9ucy4sMThxd6a6jtGgyk2+K7GN1kYSTlWd4xdKwvBCaJBslifl5sLn/pxDBe5k24pGKJS5YoVBJjGfJYFsnYAKS9AWGJ2ush/0+maX7TMWixMgRRC+aekZZZAAFsXVDjY+78n21+gS6J+rwfwk/tGluhbGOMzPHGqM8jZlRWWJIBNe9e+meifq8H8JP7RrrYRFMwSLLswr6E6meRb1LvYBJG6MuSsrKVJqwRRFjxevnXRqx2JeQNMJIg6yAJKGUFG+Slmj8gNRHAIZuK+j7gAq2Xy0b/dXPjXzToHxF9o22xVTEwWReBayIAG7QK1TEgKGKlR5I441UXO/3aRS7RpEVk7G4BsEUBJDzkRitfV2UGxR07NJGksTwtJFKclEL3jNkAfc16cSQQfTbcGxqFw7TbRY5xExj3XpZVYSVJECrBua/wBpB/rqs6/tRDRlG52sWRMj7T7yJwwxvDFmibkcqgvI8nyoUvxh15JCXfbyd8Rg7eVUJjIN+pZQpoZhCGKg+B8pNvHossP2ZCIpIo5IYTHJGqrGwJqSBo2zV7IYlvr9QKrOn9Rnl6YY3mV0c9tY5F9SLmqJjInDWORYN2PURydj1uVMLk7uI3sd9rLLiiD6OaBomvYHQdbrpziOVJSxWRWUsHxko8ACZQAaBpe4Afqzc6W6RIijtr+ALeAEUyjm8oMQrooAAKhshwASObKPvcS7bcjcxqrfdOUGVkHlwOCosCx78n3FVH8U7CQ3Isu3lQsCjxX6oxZVaDIzDyMeSORxoPN9tESpMlC3zPEDipJA9YUkxf6jRTgkhTzpGXr0kCBihdGA7c+3JZJG9kuMHkni8R/7vB96ptlMDzZRSK8UgBgOLNMxJjRnib1e0YA4JJvihr3YdRXKOdZDJMiktswoXFghsRq/qUgWpbIgk0a0DPUeoSMkYZWnaNoiJ0Ea8E3IwBIKMFBGVCw3pvxpTrE0gWV4IFjiyWCdQ5P2i3T9Eqg5PiXS+CSas4ipt2DN6opYjtN2z5M6ji4+ZEtqHoDUCpJPJFA2lDto5Fl7cwKwRdqNo4iFmlK/dOwS1JW0RQF9Ry8ggKEPWoxK26T7yVsneRzmBEixqUqI1lH3O4K5JxPIPKm53DPMVtppLynbbwZJF22Vy4BsyZFcVBYkY0F8g8b555dsdz9ohMM8UMIM0ZEkkIYlmOJAa1dy6KBYUcjnTO+6kyUZ5c3LRwum3Su1DPVFFTkBsayayCTifYgSTSxyPuow80ZjEkjsyZbessXOSqH9Jc4i+3i3mxpaYRMsyYs0UeE2SusjQxyWXJDA1NI+TMGB9LA/UCfrpyeRcK28jMVuT0oUQZM0Scyo4BAQFgTl4Y8QENHuWEpxZ/WyBJdwsYJZlBSIBQU5AU3RJbxjoNt8CRuNu3dGMndcMgYFUK0hCEAWpxz559Z/cNHqg+A3Vtht2SjaWSBwzWciOFsE2QaHFav9Aj0Uf5aD+En9o1V/CnQG2+TTN3JQ0irJk1ujtnbL4DFrPHjwKHAteifq8H8JP7RrvZDmX/f/ANhqZ5FvTWvnUe3gPaICd3b74JGyggFGfgD2fFXxsXVHwbGvociAgg+CKP8AP92vmG2LqUQrP2o91DFEWZSpWGbAZR+Y24PrUU4xJ5NaqLDrzVPsrRZBhvbQoCSBJEbUtVEcfiXz59jH1zdyvGUhbvWr9pM8JY2wdSbcjIKGHpkAI82TVW3bc7zZMg8JvbJHHMkdA14utJ/GOyhLAyxFXlQwFcmCOScksoyggHLgkXY4PGgkl3G33O3TsSxyqsm3GJsSR/eRij4Ycezi/qdTdVzqMRj1tvDjz9Ebx9PB/wDzzrMr02DHaFZCzh9rNEsosxxvMihElUBm8fLIWB4Ptxd/Em5KLsSIzJe6clAwXL7mVjyeLvxdc1z76A3TRucdzGYpfT66Mbg2K9S2ri/YGQHwb8FDa7gQmOaKFpN0/wB+xzX7yGQDus7gmO1xpQG4pQKViNWm/wDiCP7PL255VkVRe33C4yKCQPTYDe9B7cX7mtVh6M+cZmVxDCJIWVHKydt2XEthWSGNVUKptebs5BQreoszK03YH2pdwu4mWRP0CIKhI7f6SNfS1ozFiH+mIsRIhMEIlEsZk7jSMnYJBDNIVJAV45CCrrGPxHiiKZ3sm3XaNP38p5VftFJzI7B7CRJyQbDUAFoGjXF67h3UxKSxox3ith9msAJEFVnjtqUGmS3uiwWjXGgj3SpKwnSGFdvIYo2ZzQ9TYtjQosYyBl48Jd5BW4N7Lud0rRrEFj7iIr3YpUPcYL4Nsy4Gq4IPJ1TbmQhdtA7PKDaPBEWRIhELd3WL1UWxUxsWpSWA4I1Nvo23EzPkYJZVSJXjcGFVRC75XQkchyArDgYsOQaDjZxyQQHNUMaqdukl9wnANmEX00HIKqGY8hRVclfpcymLbpHGjblZFcDMs7NGik/plQqqp2wTJjR9I/DfW76jP2Qu27eMUjzKGiKsyiPMMsZGIjUvQcE2UpQSdLHaqshaUiVtxAH3CJJIzXGLIM3BjtJL4KLSVQFnQT7bcx7hVjqORZpixOLLJKA3pdyQDEockBQciE9JIJpeWRO20kr57SDcOg7JlRrfIsSoAaqZabuUAoYfXTc8CRqp3LOWO6vBWZZbIUxsFhA7zKgSzTUO4B41Zw/Dr750kdZdpEsQicUA+6BovkjXgnzKD85zfwPIa74b2jQ7WCNypdI1DFbokDmr9r1Zar5Om02cUjxk+VvJDVfhawvA/Bjqu/8A6ZVmG39M8xBOO3IJUAXbhjSD2BLck1oLTon6vB/CT+0ao/g74oTdS7uEo8c8EpEqEEgewZWqiGokA0fy99WvT9osm124YHiNCpBIKnEcgjkHyP6aV2PTfskk8qp3O+4eR1AzsKFFqPmFAn0+5NLydTPIt6uN3uVijeRzSIpZj9Aosn/jWCfp4rb7jcRqd488LiZHLI4Yj0KR+FV8IRX4ls2dbyGaOZDiQ6mwf+4I/wCx1862m4xwgWZGw3KgRDi0jkGDLfzekoGdOLuxdkVFh8QiXu7NtuXEgbdfowhJWxYqSgwsD02CfY/VHrvxZNBTPGZ2IxV41JERVgZC8Zo5BPVXn0UQt838kf3u1xYIe5uQGNHk3xR839B9NKfEG1DzU+1zlWJy0scmCOuJxjlplNMQRiwZaB55Ogy8HTVH2V9vummhO5hZo5aDX3A2SrjVXZuMqPFWONazqO6i2/2UbgGRRNIhbG+e2wyKgc2LFAH5vHuMh8NdPjvbdubIRzAtG1uEJQn7t6FgAgUyiwPy1ovi/exRvtPtEbyRM+4LBEzK1QzKe4W+eCeRQOga6n0eGZY/szhYiyYSRSBgsiuCKjcMlAAt48gDWdm6eh3O4Msczo00YhnnOYJUjvIaPMQulXEDLKuapifpnKNsZo3hLJnuI5CJoQpBBYAHvqAKCyZewIIsiZN9uEMO4WaKeADcNGjBFsplbq0YN2mRC8cfn5Ctl7MM21nSKRo3klkYhVVpTCAUkZOGscKwKA2LqzbWO+VpFlnikMisIFkML4KeTlFCauUsslcnyRRyFKb/AGQhbbtPuD9+mEiBDYQXKRCE9ebGwSLJ544FJ7rqLp32aMxxQTSfdykKgV0AURKlFmtgzEle2CQObsJ3ikzc7Mrt5JJqjjKx5JccfzD1AAoGfgED8yaC8IZ4eRJN6hHt5iysjEZZNEFs5OrYkmPmjZoWfZumNJuDHCySuq7aQlo2RZEi7gKsyG2jNAch7LHg1xydzHKibqMVFITUwkCESSMIwyqPlVCcSwp34BBB0E26nleXKSOSUCMruEdwmWRqKAIoIGRv0g+qrchSuXX2HdTQrtowxlGMUjYL2IgABK2YYNIXQ1iCeODjydWvSPh+WWXLOeDaCmUHESzuRiWZiC8aBaCiw4tvAxA2ex2UcKLHCiRxr4VFAA/kNAj0XoawlpHPd3EhuSZgLP0Vf2UH4UB45PJJJttRbncLGpZyAB/4APqfy0iYnn+e44T+Dwzj/UR8qn9kcn3910Hb7tpCUhqh80hFqPyX9pv6D3540v0L4X2uzaRttCkbSVmy/iq/5DyTQAGrZEAAAAAHAA8DXWgS6J+rwfwk/tGndV3S5Cu1hIVmIiSlWrPpHiyB/wAkaofi7cbyOETCETxqfvdrEzBmU1RDgeujdpiAQfevVM8i3q5lljaS4UzlHDMpxUexzccGvpyQfYcnWM3cb7cQ7VomeKDcwCGZo0HbW1okqAKNslqAw9wbvW56JvVkjWozCwUXC2IaP6AhSRX0rXvWulruI+2xIAZWBH1Qhh/LjnVRmuvSYrCRCZvvZxiCPBJJNEEGgCf+NV3X3ZfSgk3EbqrIM1KNJGwKwMzHIhgfUvq8ce41edT2c8cRmsvJFI7qsIB9Ju/S/LEgn05D8j76zvXYm7yvNsEjLGMSzgxBLbIEo7lWZicAM1QriDfiwS2nUoJt9G00e4g3jNXakAK8RvljIgvHG6RyADZUWSdWHxhCJJtizRl1EW6ZiAbQ5w0wx5FHiwreeRVkT9Q25Mu0dZFnjDsEaQETo3akGJZRUikWPVRBUG2PiTrm53Uc+zfaKj4Q7hpEbjJGeKgD7Gxd/wBD40FRMFTt7mILJ28ZVZVycr+zit55A8OhYXya4OmJOlxKHQRybeLFnklK4yyuFZzIhF4AG8qo+qqAAyQ3M0BnVoF3O23TyFk2zwF0MwRxnGbwQnlmNgsASRemurb2HcxxLuJ50gKJNN9qZEODEouPaB9TMpXGwCGPngEIG3PZrdSGSaQEWD6+2yo57haOyKDMO3Zr1EAa5liCjdY5RvDGrJ3U7kszUZZFJBbEMaLBWBpgGoAXP1OSJC8kpbb7eTCOJpHUBSrlZ0YDkjACkkvIKVIoAC02Hw1NP6RJPBsxkFEoBmkEihW9VkxjEEKSM6kbhSAdBUR7Lv7pVEz7iZXT0kjBYlZj/mVipRwTgorLgV851tej/CcURjeQmaWMuY2YALH3DbYIvA+lmzQAvVr0npUO2jEW3jSNB+FRXP1P1P5nnTmgNUXxZ1iXbxjsRNI7eDjYFEWKBFuQfSpKg0bYaefdtISkNcGmkI9K/UL+039B7/Qt7eLBQtsa92JJP8zoEtssjshnhjUqgNh8qkb5gvA4A/EeTfj62OjRoDRo0aBLon6vB/CT+0ad0l0T9Xg/hJ/aNO6meRb0vutmr0TYYfKymmW/ofp4seDXOoVnaIMZ2TtqL7pOP8mB4Fccg8/Qe72o9zCHRkN0ylTXBoiuNVC206tDJeEqGnwIvnOssaPvibr6aZ3O3WRWSRVdGBDKwBDA+QQeCPy0jt+ixQxou3jiQxKyxErlgGrIDm6NC+eaGpoN9yElHbkPABNhj/pbjL/gH8tBg3+Fxsd1tTG4EUm79MYCqLZHN0oABHKBVoY+bPOoet7hTuoAGXvJsY2gHe7ZyZ+aPnkKAQVIN8irGvpU8KupVhYP/n8j+eqvq3w/HNCsS/d4HJCo4DAUCw/Fx9T/ADvnQZndR7pO1Iqw7t0f0FWEZV8HBEoo2ACeUxJP4dVxUwxx7QdmWbeLG0JNKHSM2yEeorGE9Yq7yk4vjV1/gU/cSTZ7mJlFrlIpJj4o/JQmUCgEc2pv1+2rz4b2UESYxEtIAqyPJ+lOPjO+a80OFH4QBoIdl8NKW7m6KTyZZqCgEcTXdxobpr/GbY/X21f6NJ7zfhCFUZyEWsakWR4s34X8z/U8aCfc7hY1LOQB/wCUB9SfoNJdp5/nuOL9i6Z/95HgH9keff6ak2+wJYSTEPIPlH4Y/wDYPr7ZHk/kONPaDxFAAAAAHAA9te6NGgNGjRoDRo0aBLon6vB/CT+0ad185/6e9dlLDbsQ0YHpscj8gfpr6NrPy3N5+xp64uNfKNGjRrRmNRzwq6lXAZT5B1Jo0GE3bdU2u7WUtDPsz6BApIkAuwVL8u4H+rkA+POtU22ea+76YvAjU8sP9bD2P7I/mT4DY2qZmTEZkVkfIH0F+B+7zqbQeIoAAAAA4AHtqDdbJZKJsMvyspph+4j2/LwdMaNBmPijb75oOzBIq52r7gAl41rkrGvzP+YZa86PgH4Yh2O3whnkmVjyztfI4oAfKB4r21p9KybJc+4LV7FlTWXtTDwePryPbQNaNGjQGjRo0Bo0aNAah3e5WNC7mlFWf3mtTa+VfHXXJZJDCSBGtGlHk/n9dZevpPPP1p5ef718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hQUFhQXGBwbGBgWGB0gIRogGyIiIB8gHyAaKCosISIqIiMdIzIkJykuNi46ICMzODY4ODQuMSsBCgoKDQwNGg8PGjclHiQ3LzcxNywsLC40Ljc0MTQrKzQrNDQsLDQxMzQsLCsrNzc0KzQ0NDQsLCs0Kyw0LCsrLP/AABEIAIwAnwMBIgACEQEDEQH/xAAbAAACAwEBAQAAAAAAAAAAAAAABAMFBgIBB//EAD0QAAICAQMDAgMECAUDBQEAAAECAxESAAQhBRMxIkEGMlEUI0JhMzRScXOBobIVJGJykQfB8EOCkrHhFv/EABcBAQEBAQAAAAAAAAAAAAAAAAABAwL/xAAaEQEBAQEBAQEAAAAAAAAAAAAAAQIxAxES/9oADAMBAAIRAxEAPwD6j8I9DihgjdVBkdFZnI55F0PoNaDSXRP1eD+En9o07rnEkzJHW7bq2jRo0a6cjRo0aA0aNGgNGjRoDRo147AAkkADkk+2g90az+/+MdrGBT9xiCQqAk4gWXP0jA/9Q+n89R7b4oZlV/sz4v8ALToa/ewOHPIAV20D/VPiCGCQRtkZCueKKTS3WR9gCQQObNUL0507fJNGskZJVvFqVP0IIaiD+R1l9zvom3kjO2AaLaUJfRZWaVjQerq1HF+dXHwi+W1RxRDl3sVzk7G+P36C50a4lelJ+gJ/41iOk73eZbZ5ZwxldO4oQBSsiswVF8piFHqyYtzYHGg3Wsx8W/CybhC0ahZhVECshfINf/etPo1zrM1PldZ1c37CXRP1eD+En9o07pLon6vB/CT+0ad1c8iXo0aNGqg0aNGgNGjVJ1L4liin+z2DLiGILogAawOXIsmvAvQXevL1kZ5N/N3D6oEypUCI4ZRRssj5WxJBK+AOBfOvY+kxTEu0TkgBAO53FSrsKCQyHnkjE+L8CgY3XxehdY9oEncswYtJ20GJAanIIdrNYrfINkappukTblD9ulkVmiweNCUisk2Y5E4xqwO4C314OrmHatCuG1YBVqoB6SFFcIsoNCvw8A/UedSR7wRKe6Sn0cL2yfJrBuGYD2W780PGgr177SYuGKIMkl3ESOD4yxeJgUPPzGvfjjXMsUEbdwrJDI5CiTbyGQux4HBBzNWeVNAX41Lu/iGFKwORZwmUQIKu3hZEAJDVbEVde3IvN7rc7pp1m+ytNDiMd00YDZL3CtxxPkI8mW8lsC7B8gLBPiKSE09Sx4sxlFxOAGClmiIJoE0SR+Fj4BGo+nSbjcN3ljaLbNljJt6EpIONug9MnHhwK/0sKIY6H0WKJ+9E8hd0py1urksXLRlDkvJb7tSQP2QbJvOzlbKFceCQbP8A8kpgQK8gkaBOXe7kpJHHLBO0iuEWUNBIhINWKIcCxdKp/fqNdtIkm1zT0wsLphZxiaOwGqxZvjUkDgM6vJ3I2K4QTi2VgORG/kk+cWGQongEaqerdWiQShGNICp2cxybcSY2IkUk8epKrLK6A45DdbPqMcpKo3rABZGBV1B8FkaiAaNEjmtN6w/w22W7hAxAXbNICGtjHI9IjceVKsPPt9QdbjQIdEkHYgWxfaQ1fNYjmtP6qtht422sBkA9MSGzwR6RyD7azf8A05+JJN9tnljcOEnlTGQUcbuP1Dm8CoJIN86meRb1udGlNvvCSVdGQgE88rQ/1Dj+Ro/11mOqdam3A2zbRzHtpZQpmAUs6spIKhrKgmhZF/kPOqjXbjcLGrPIyoii2ZiAAB7knwNZTqPx0i8QRPLmSIpFpkfEqsj+glu3HkCzY/u451U7vpG4nkhRd20Z7bzRo4EsYdGVQGMgyYEN4J4PI0b3dzROI97sipJGG62IarB4FAEqb9jw356C86lDv5Yh2NxB8rFZYVItiBgcXZwVHqsZWTibFG4tj0aFYhEVJIAzN5MxAALOktkk15Fmqo6XgmV2ZYdzG0wFsrsIpq+pMfpb35MZB1Du+uyrakxsAzD/ADaUtILYLNDalvl4xv5gLINB3/gssbf5SbBfdYvKnyPu5TQF8EGz+fsItz1+aGREn24mkbKnQrC5wF194wDEjIgggehq8aqZvihZpFwMoyRWaOlCwq55SRm/Ry4EuGDg8KK83U7Vt2XP+IxMNsJAwSdVlV0xKqpnS69XqIN+35khp+v/ABG0SJ3jiruqmJYmmmUEOwZHBHNIbJRsSGFmtZrpvVftTKsjS8GRg3aeV3QNwrO0TotDgoI7rG3vIa23T9lsmPchRIpR4eg4H5E+VHkVaHk6h3fw20sjmdUdGxKPCDmpF3boVb81NEgkiz7hU9G+Ggy9+MpuxyhLhS4XzjRYrioJUIOyRzenNxvWgDypIVVbMqTl1ZPoSVAYLfGTxSCvDY6j/wAK3cJAg3JfEg3KB3VVTeJsAsGrEluK8fkxL1v7QHh3W2V5I3Ve4illheSgpcEkoebOLMAByRoPW6iEbLdIqeLkZgFIPNtPFS4n8PcRL8XfGuH3Ek1jasWJDIrzIUdHAzUAqMWUqcgygfhNtyBW9YnkeXbs6sWyLJPJGXMcBUKWwVcUkcjgyDk48cYiIOm2bcLI8sMKIssUBYWWntEydfUhZg1pkoX01xYAWwMojZin2qQyYw5sY56UWFyVasWefSBfqPk6pt719oBEkwTuyN3p5IkZnxUuv6NbAYY0DliCDQ4rXW8/yrDtJuNqO1GublWHMt5hBk9ucy4sMThxd6a6jtGgyk2+K7GN1kYSTlWd4xdKwvBCaJBslifl5sLn/pxDBe5k24pGKJS5YoVBJjGfJYFsnYAKS9AWGJ2ush/0+maX7TMWixMgRRC+aekZZZAAFsXVDjY+78n21+gS6J+rwfwk/tGluhbGOMzPHGqM8jZlRWWJIBNe9e+meifq8H8JP7RrrYRFMwSLLswr6E6meRb1LvYBJG6MuSsrKVJqwRRFjxevnXRqx2JeQNMJIg6yAJKGUFG+Slmj8gNRHAIZuK+j7gAq2Xy0b/dXPjXzToHxF9o22xVTEwWReBayIAG7QK1TEgKGKlR5I441UXO/3aRS7RpEVk7G4BsEUBJDzkRitfV2UGxR07NJGksTwtJFKclEL3jNkAfc16cSQQfTbcGxqFw7TbRY5xExj3XpZVYSVJECrBua/wBpB/rqs6/tRDRlG52sWRMj7T7yJwwxvDFmibkcqgvI8nyoUvxh15JCXfbyd8Rg7eVUJjIN+pZQpoZhCGKg+B8pNvHossP2ZCIpIo5IYTHJGqrGwJqSBo2zV7IYlvr9QKrOn9Rnl6YY3mV0c9tY5F9SLmqJjInDWORYN2PURydj1uVMLk7uI3sd9rLLiiD6OaBomvYHQdbrpziOVJSxWRWUsHxko8ACZQAaBpe4Afqzc6W6RIijtr+ALeAEUyjm8oMQrooAAKhshwASObKPvcS7bcjcxqrfdOUGVkHlwOCosCx78n3FVH8U7CQ3Isu3lQsCjxX6oxZVaDIzDyMeSORxoPN9tESpMlC3zPEDipJA9YUkxf6jRTgkhTzpGXr0kCBihdGA7c+3JZJG9kuMHkni8R/7vB96ptlMDzZRSK8UgBgOLNMxJjRnib1e0YA4JJvihr3YdRXKOdZDJMiktswoXFghsRq/qUgWpbIgk0a0DPUeoSMkYZWnaNoiJ0Ea8E3IwBIKMFBGVCw3pvxpTrE0gWV4IFjiyWCdQ5P2i3T9Eqg5PiXS+CSas4ipt2DN6opYjtN2z5M6ji4+ZEtqHoDUCpJPJFA2lDto5Fl7cwKwRdqNo4iFmlK/dOwS1JW0RQF9Ry8ggKEPWoxK26T7yVsneRzmBEixqUqI1lH3O4K5JxPIPKm53DPMVtppLynbbwZJF22Vy4BsyZFcVBYkY0F8g8b555dsdz9ohMM8UMIM0ZEkkIYlmOJAa1dy6KBYUcjnTO+6kyUZ5c3LRwum3Su1DPVFFTkBsayayCTifYgSTSxyPuow80ZjEkjsyZbessXOSqH9Jc4i+3i3mxpaYRMsyYs0UeE2SusjQxyWXJDA1NI+TMGB9LA/UCfrpyeRcK28jMVuT0oUQZM0Scyo4BAQFgTl4Y8QENHuWEpxZ/WyBJdwsYJZlBSIBQU5AU3RJbxjoNt8CRuNu3dGMndcMgYFUK0hCEAWpxz559Z/cNHqg+A3Vtht2SjaWSBwzWciOFsE2QaHFav9Aj0Uf5aD+En9o1V/CnQG2+TTN3JQ0irJk1ujtnbL4DFrPHjwKHAteifq8H8JP7RrvZDmX/f/ANhqZ5FvTWvnUe3gPaICd3b74JGyggFGfgD2fFXxsXVHwbGvociAgg+CKP8AP92vmG2LqUQrP2o91DFEWZSpWGbAZR+Y24PrUU4xJ5NaqLDrzVPsrRZBhvbQoCSBJEbUtVEcfiXz59jH1zdyvGUhbvWr9pM8JY2wdSbcjIKGHpkAI82TVW3bc7zZMg8JvbJHHMkdA14utJ/GOyhLAyxFXlQwFcmCOScksoyggHLgkXY4PGgkl3G33O3TsSxyqsm3GJsSR/eRij4Ycezi/qdTdVzqMRj1tvDjz9Ebx9PB/wDzzrMr02DHaFZCzh9rNEsosxxvMihElUBm8fLIWB4Ptxd/Em5KLsSIzJe6clAwXL7mVjyeLvxdc1z76A3TRucdzGYpfT66Mbg2K9S2ri/YGQHwb8FDa7gQmOaKFpN0/wB+xzX7yGQDus7gmO1xpQG4pQKViNWm/wDiCP7PL255VkVRe33C4yKCQPTYDe9B7cX7mtVh6M+cZmVxDCJIWVHKydt2XEthWSGNVUKptebs5BQreoszK03YH2pdwu4mWRP0CIKhI7f6SNfS1ozFiH+mIsRIhMEIlEsZk7jSMnYJBDNIVJAV45CCrrGPxHiiKZ3sm3XaNP38p5VftFJzI7B7CRJyQbDUAFoGjXF67h3UxKSxox3ith9msAJEFVnjtqUGmS3uiwWjXGgj3SpKwnSGFdvIYo2ZzQ9TYtjQosYyBl48Jd5BW4N7Lud0rRrEFj7iIr3YpUPcYL4Nsy4Gq4IPJ1TbmQhdtA7PKDaPBEWRIhELd3WL1UWxUxsWpSWA4I1Nvo23EzPkYJZVSJXjcGFVRC75XQkchyArDgYsOQaDjZxyQQHNUMaqdukl9wnANmEX00HIKqGY8hRVclfpcymLbpHGjblZFcDMs7NGik/plQqqp2wTJjR9I/DfW76jP2Qu27eMUjzKGiKsyiPMMsZGIjUvQcE2UpQSdLHaqshaUiVtxAH3CJJIzXGLIM3BjtJL4KLSVQFnQT7bcx7hVjqORZpixOLLJKA3pdyQDEockBQciE9JIJpeWRO20kr57SDcOg7JlRrfIsSoAaqZabuUAoYfXTc8CRqp3LOWO6vBWZZbIUxsFhA7zKgSzTUO4B41Zw/Dr750kdZdpEsQicUA+6BovkjXgnzKD85zfwPIa74b2jQ7WCNypdI1DFbokDmr9r1Zar5Om02cUjxk+VvJDVfhawvA/Bjqu/8A6ZVmG39M8xBOO3IJUAXbhjSD2BLck1oLTon6vB/CT+0ao/g74oTdS7uEo8c8EpEqEEgewZWqiGokA0fy99WvT9osm124YHiNCpBIKnEcgjkHyP6aV2PTfskk8qp3O+4eR1AzsKFFqPmFAn0+5NLydTPIt6uN3uVijeRzSIpZj9Aosn/jWCfp4rb7jcRqd488LiZHLI4Yj0KR+FV8IRX4ls2dbyGaOZDiQ6mwf+4I/wCx1862m4xwgWZGw3KgRDi0jkGDLfzekoGdOLuxdkVFh8QiXu7NtuXEgbdfowhJWxYqSgwsD02CfY/VHrvxZNBTPGZ2IxV41JERVgZC8Zo5BPVXn0UQt838kf3u1xYIe5uQGNHk3xR839B9NKfEG1DzU+1zlWJy0scmCOuJxjlplNMQRiwZaB55Ogy8HTVH2V9vummhO5hZo5aDX3A2SrjVXZuMqPFWONazqO6i2/2UbgGRRNIhbG+e2wyKgc2LFAH5vHuMh8NdPjvbdubIRzAtG1uEJQn7t6FgAgUyiwPy1ovi/exRvtPtEbyRM+4LBEzK1QzKe4W+eCeRQOga6n0eGZY/szhYiyYSRSBgsiuCKjcMlAAt48gDWdm6eh3O4Msczo00YhnnOYJUjvIaPMQulXEDLKuapifpnKNsZo3hLJnuI5CJoQpBBYAHvqAKCyZewIIsiZN9uEMO4WaKeADcNGjBFsplbq0YN2mRC8cfn5Ctl7MM21nSKRo3klkYhVVpTCAUkZOGscKwKA2LqzbWO+VpFlnikMisIFkML4KeTlFCauUsslcnyRRyFKb/AGQhbbtPuD9+mEiBDYQXKRCE9ebGwSLJ544FJ7rqLp32aMxxQTSfdykKgV0AURKlFmtgzEle2CQObsJ3ikzc7Mrt5JJqjjKx5JccfzD1AAoGfgED8yaC8IZ4eRJN6hHt5iysjEZZNEFs5OrYkmPmjZoWfZumNJuDHCySuq7aQlo2RZEi7gKsyG2jNAch7LHg1xydzHKibqMVFITUwkCESSMIwyqPlVCcSwp34BBB0E26nleXKSOSUCMruEdwmWRqKAIoIGRv0g+qrchSuXX2HdTQrtowxlGMUjYL2IgABK2YYNIXQ1iCeODjydWvSPh+WWXLOeDaCmUHESzuRiWZiC8aBaCiw4tvAxA2ex2UcKLHCiRxr4VFAA/kNAj0XoawlpHPd3EhuSZgLP0Vf2UH4UB45PJJJttRbncLGpZyAB/4APqfy0iYnn+e44T+Dwzj/UR8qn9kcn3910Hb7tpCUhqh80hFqPyX9pv6D3540v0L4X2uzaRttCkbSVmy/iq/5DyTQAGrZEAAAAAHAA8DXWgS6J+rwfwk/tGndV3S5Cu1hIVmIiSlWrPpHiyB/wAkaofi7cbyOETCETxqfvdrEzBmU1RDgeujdpiAQfevVM8i3q5lljaS4UzlHDMpxUexzccGvpyQfYcnWM3cb7cQ7VomeKDcwCGZo0HbW1okqAKNslqAw9wbvW56JvVkjWozCwUXC2IaP6AhSRX0rXvWulruI+2xIAZWBH1Qhh/LjnVRmuvSYrCRCZvvZxiCPBJJNEEGgCf+NV3X3ZfSgk3EbqrIM1KNJGwKwMzHIhgfUvq8ce41edT2c8cRmsvJFI7qsIB9Ju/S/LEgn05D8j76zvXYm7yvNsEjLGMSzgxBLbIEo7lWZicAM1QriDfiwS2nUoJt9G00e4g3jNXakAK8RvljIgvHG6RyADZUWSdWHxhCJJtizRl1EW6ZiAbQ5w0wx5FHiwreeRVkT9Q25Mu0dZFnjDsEaQETo3akGJZRUikWPVRBUG2PiTrm53Uc+zfaKj4Q7hpEbjJGeKgD7Gxd/wBD40FRMFTt7mILJ28ZVZVycr+zit55A8OhYXya4OmJOlxKHQRybeLFnklK4yyuFZzIhF4AG8qo+qqAAyQ3M0BnVoF3O23TyFk2zwF0MwRxnGbwQnlmNgsASRemurb2HcxxLuJ50gKJNN9qZEODEouPaB9TMpXGwCGPngEIG3PZrdSGSaQEWD6+2yo57haOyKDMO3Zr1EAa5liCjdY5RvDGrJ3U7kszUZZFJBbEMaLBWBpgGoAXP1OSJC8kpbb7eTCOJpHUBSrlZ0YDkjACkkvIKVIoAC02Hw1NP6RJPBsxkFEoBmkEihW9VkxjEEKSM6kbhSAdBUR7Lv7pVEz7iZXT0kjBYlZj/mVipRwTgorLgV851tej/CcURjeQmaWMuY2YALH3DbYIvA+lmzQAvVr0npUO2jEW3jSNB+FRXP1P1P5nnTmgNUXxZ1iXbxjsRNI7eDjYFEWKBFuQfSpKg0bYaefdtISkNcGmkI9K/UL+039B7/Qt7eLBQtsa92JJP8zoEtssjshnhjUqgNh8qkb5gvA4A/EeTfj62OjRoDRo0aBLon6vB/CT+0ad0l0T9Xg/hJ/aNO6meRb0vutmr0TYYfKymmW/ofp4seDXOoVnaIMZ2TtqL7pOP8mB4Fccg8/Qe72o9zCHRkN0ylTXBoiuNVC206tDJeEqGnwIvnOssaPvibr6aZ3O3WRWSRVdGBDKwBDA+QQeCPy0jt+ixQxou3jiQxKyxErlgGrIDm6NC+eaGpoN9yElHbkPABNhj/pbjL/gH8tBg3+Fxsd1tTG4EUm79MYCqLZHN0oABHKBVoY+bPOoet7hTuoAGXvJsY2gHe7ZyZ+aPnkKAQVIN8irGvpU8KupVhYP/n8j+eqvq3w/HNCsS/d4HJCo4DAUCw/Fx9T/ADvnQZndR7pO1Iqw7t0f0FWEZV8HBEoo2ACeUxJP4dVxUwxx7QdmWbeLG0JNKHSM2yEeorGE9Yq7yk4vjV1/gU/cSTZ7mJlFrlIpJj4o/JQmUCgEc2pv1+2rz4b2UESYxEtIAqyPJ+lOPjO+a80OFH4QBoIdl8NKW7m6KTyZZqCgEcTXdxobpr/GbY/X21f6NJ7zfhCFUZyEWsakWR4s34X8z/U8aCfc7hY1LOQB/wCUB9SfoNJdp5/nuOL9i6Z/95HgH9keff6ak2+wJYSTEPIPlH4Y/wDYPr7ZHk/kONPaDxFAAAAAHAA9te6NGgNGjRoDRo0aBLon6vB/CT+0ad185/6e9dlLDbsQ0YHpscj8gfpr6NrPy3N5+xp64uNfKNGjRrRmNRzwq6lXAZT5B1Jo0GE3bdU2u7WUtDPsz6BApIkAuwVL8u4H+rkA+POtU22ea+76YvAjU8sP9bD2P7I/mT4DY2qZmTEZkVkfIH0F+B+7zqbQeIoAAAAA4AHtqDdbJZKJsMvyspph+4j2/LwdMaNBmPijb75oOzBIq52r7gAl41rkrGvzP+YZa86PgH4Yh2O3whnkmVjyztfI4oAfKB4r21p9KybJc+4LV7FlTWXtTDwePryPbQNaNGjQGjRo0Bo0aNAah3e5WNC7mlFWf3mtTa+VfHXXJZJDCSBGtGlHk/n9dZevpPPP1p5ef718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MTEhQUExQUFhUXFxQXFxcXGBUYFBcXGBQXFxgUFxcYHCggGBolGxQXITEhJSwrLi4uGB80ODMsNygtLisBCgoKDg0OGhAQGywkICQsLCwsLCwsLCwsLCwsLCwsLCwsLCwsLCwsLCwsLCwsLCwsLCwsLCwsLCwsLCwsLCwsLP/AABEIAKkBKgMBIgACEQEDEQH/xAAbAAABBQEBAAAAAAAAAAAAAAAEAQIDBQYAB//EAEcQAAEDAgMFBgIGBwYEBwAAAAEAAhEDIQQSMQUTQVFhBiIycYGRscEUM0JScqEVIzSCstHwByRic+HxU5LC0hYlQ0STorP/xAAYAQEBAQEBAAAAAAAAAAAAAAABAAIDBP/EACIRAQEBAAMAAgIDAQEAAAAAAAABEQISITFBA1ETYXHBIv/aAAwDAQACEQMRAD8A9Ww2L56KyBB0WZ36kZjDzKeXDXKVoKjFA58KvbtI81JUxoIuqcb9rwa+pAHVIMQgRiQRBKkw9doJJutdZhG79OFdAVKjTpZQOrQVn+OVatt+k33VVTsSkGLV/HFq2NRROrwq84tRPrJnGRLL6SntxSpxWXGuU9Yl4MT1TxiAqD6UuGJ6rPSLavvpQT21wqBuKUrcbBuq/i4rtV0a4UT8WFFQxTHGCAOUpzqdOYn81jrxnzGvb9udjFPhzIlV2LwLgSW+GJk8OiM2ZUBbabK5Sddinz6KhKo61OxIMetkGzGQBN54rE4dp41uLBch6dcQDz0UzW81m8cMpy5IXJC5GHTlyQOSqUrly5cguXLkmYJGwq5IHJZVi2OXLlyDrDCol3iGmAl3i9zyisy7eIV1VM3qSObVUm/VbvEu9Uli2sUu+VaK6eK6CONVJmQu9SiopCMxTmSht4nCspCMyjqVVCaqjc5BTbxcHoY1UzeqA3fJDXQRqphqK1LjCDPq4CLqc1W03B2bPfh85VAKp0Tm1UhqzXNai7K7LH59OiHwFc0hB+1HmqWhWi024qwwbDVqQDaNdffkrrFutJiard2STIj3VVg8YC0Ny3m3WeCgrth2QuOVvEcOnkkoOYKozGwKxx4yRq2rtlHvDhFyOSJJ1hcwtNwQZ5IXFYgsOh9Fxu8q6fEPw9S5BRJCCw9cPdICLaUc+PurjXRxTlyRyw0VckBXSpairuIQzqpRjuqDrgLt+P8ATny/bm1VMyoq9z+qaMRC6XjKyszVXb5VjcTKk3qx1jcYrepRUVjgdisqUc+8h0addYPoqJ78pIXWeuN2fIveJM6ENVIa61i0WXpN4hd+Em+Vi0XvEu8QmeUjnJxaPbVTw9V7CYlU1PblQ7QdhyBuxSzDnm7pnn9qNVm+VqbWq3pXGqgDWTt4rBop1VNFVCl6QuVi0WaiYaiHzpM6uq0TnTS9QNeqns5WcaEvcXHeVrkkmN66BfgBAV94pfteh6fvEEai5tZMjOj94QisFtE0yYm8SAdY4KsfUmCLFLVqlvO4Rn0dWmI2iXuLhIHKUxtfmqsVlKysjMOtBszaGRwknLN+gWlxdaGk6i0GRy4c1gGVkX9NcWhpcSBoOSzZrcuNI7adMQQM2skWMjjC47REg3jzWYFVTsrpyDa0+C2gS6DEKwbimkwsfTxCLpYq4ueqzeHGmcq1aY54bJKr3bUa0AiCD7hRYzaNN4tmnlBXLpdb1YDGMNp+SSo2mWTPdF5n5qhc1sQ6W8o1Pmg31gIEugcCTB81qcP0Lyi/xTWOph9OIHJUtSqpNk4ynTdGYlr9R93hcofaWHdSdeC0zlIuCJ+K6cfPGaU14XfSkG50qPP1SoBpuqZe5+K0QfIquqB+a4KxeEx9Wl9W9zfImPbRWWzu19drgKgbUaNZEOieY/kujjjRYikWgE8VA+tI6o9vaPC1rF2SPvCx8iihRovjK5p5QRdWrAGEweZjjm7w8IHHmgRWMrR0cHl8KGds4ZiSIkonL09VU2sUQ8zETpfzVsNkMdoVK3ZgFpCu0PWqrDO+zFyYhZ+lh/8Azl7Tb9Qf4aa9N2Nh6LWkPbmcTIJ0EaAclS9nOzG82niMW8gtZmpCmQZlzKRDp0IABELl+Tl7x/3/AI7fj4zL/isr4Ui40Q4cvUKuxqZcwhoAaCI4dLepTa+Cpim5rmtY0mTGrv8AVM/Kx/G80FRLn6KwfQY57sgIbJgG9uVlPSwzV07MdaqGqfcg6KxODaVJRw4ai09VZTwpVX2WoD6Pf/i4ge1eoFdUcbUGJrMc1u5p0hUaQe9Opn2Kq+wlZtbCu4EVsRMEHxVnuH5FZ3a1mQc/DgJpYOCtG0G9VBUwRmQnWcQDChI+gQLqxp0OanbQBEEq2nFI2jPBKyhdXn0RqhNEA6K2jFdTwR5qf6HyKJyJ2UqIP6O5NyEcEaQeSS/JWINTeVNTqFSZTyXZChHEykfXfa67KlASjX1XHVRimSpwAlhPiDtoKywmMytNN7c9Mmxm7Ot+CgaxNxVH9W/8Lv4Ss2Hj8nGItB6i48wVB9E6pvZ5p+iYbnuaU/8AxtR+7PVFqnrwynVKUTOiC8p9uidTrEK7VnFnTHMI1lMW1B4H/ZV9LGyB+aIo4gkgyFqfkF4rDDY7Etd3Kr+QkyPZyOp9q8SHNa9tJxmLy2fWYHsqh9UzwUOMvfX+tFd4Mser0GvebU4OUON2gRxieWvkjsdhd0GSbuvFzwk6CwHNePUdvVs7C6o/uEAc4+a0uF7W027xzsxeRla46tA09VnY3rdYKpMOkESPw9JhJ+kKjcQ4dweKzYMmBBP568lh9gdtaTak4gudfK0ibyY7w0jr0W1odocPSO8G7LHRJsZOgcD5FY5fMdeF8XWH2o/JcAuJAE21JF+ij21hHFu+EtdF2kgeQBJjVQ7S23hjh3V6l2ta5wAcA45ZMMEgZuSm2Dt7D4rCseM2UgjLVjP3XFpmLE24dEb7/a8D4DaFL9U1jZdN4EAOIGYyekoXtFlbXIAAloNrc7o7amMoVW7sh2ovTAJbyPSw/JZnbnaHAtdTZVxDhU3bMtUNL6T2E9xzi3Q6+3kukZvwMa8JS7osbiu21KnUdTyOdlMZmuYWm+rSCQRF9VE/+0Jo8NB55S4DlrAMcUsa0VZ0VsSdP7uPLSohOw7YovEj62sYgjWvV48Vn9q9p6u5dXptDN6BTM96B+tFjz7vList9PrEFpqPic2UEhskucTA6klE+Wr8PYcViqVO9So1l47zgLxMX6Krq9q8G0/WzeO61xGmsgaLy7dEySepOpKUUynxj16PX7cYVvh3j+oaAPLvEJje3uH+5W0HBuvEeJeein0S5FbFj0cdu8LxFYfuD5OU7e2uCiS+oOmQ/JeZBqdkVsT0J/b/AAw0pVXde6PmlpdvqBu6hVA6OaTPIC3RefZVNmEI7F6Vhe2eBfq99M8nsPxZIVnh9s4R/gxFE8fEBz5xyXl+wMPRfWa2uXCmdSNfIDqtDX7E08RS3mCe3M0uzU3HVoOoJ4gBXaKSttTxdF2laifKow/NLUqUmjM6rTa06EubB8ua8cxOya9INdUpODXEtBsQSNRbQ+aka5oi6u0Xr1d21cGNcRS0mzpTKe3MCZ/vDBHPMB6SL+i8/wANhKGRhdU7xJnkBy6pcXsxrhLLEWi0RwTLB63jtv4Ef+4YfKT8AnU9u4Mx+vYJ5yPeRZYXY3Zt1UTkLpMCJmwknoqbaNEUqjmX7tjIgg8o9lduK9ewYevRf4KtN3k5q7FNdDhFoPwXlWyKl5AMc+C0NTtHRoth2IDXXEAzA0MgWHK6LyjXFqNh5vo9KBbds/hVplPNeS7Y/tDrYcBtCpSewEtZDWmzTF+nBV7f7UsaQCXsB4gUhE9FnYZ4z4d/vNkuc+duMfzQFPEJRWWfVi0pMc4wwZieA5Kxq7Nr025zScANSLiOdpVf2fxzWVS55yjKRN4vEeqsq/aWm1zrU6rCANS14tBIdPyKPTJoFm0J0urHZVM1yWgiwkzeOHzUdHHYItaKO6oPgftTH1R5h4JaPViftKjjdyXtqFzRcGgWOoj0piBbmBqjfT1givsV7dHs9iPYcUxmwp1cDbh3b+V0Q3ERSY5zp7rZtqSB8ynsx1vC8+TZ9B1Ra10ijxjWUnFpYTEXLjHP7ICv6VKaYBaCIYC2TlgAaazEIDamEmtu3y1zmh7muEPaIgSNQSQPzVmwjw5hIAtaY5xyWdrUkjK4QFxIIDcpGmaNTwPlwTGPO8e3MYnQExeLwjaVAtLptmJPHmf69ULSqRVfpcxcdP8ARN4S3axJBNPDm8Ot0J9tUAKzA9zIu2Z9BqrUW49fVKzs/UqZqjQO+CAZb5c+iz/FxORS4Gk4sBaCRfS/E8lI+o5uub1EfEI3Bdkq7RDi0RoWkT0vKn/QeMGjg5vJxaV1rGIqlV4wzHS7xgXIPGqdMsEW4n05AU6ziA1xkAWs0G/XjoNUVtSk+i0MrgZSA5uWCQQ4yBGni6etkHsrCsquIqOqUjHcdkz0jr4iILRpe+qobBVPFZeZ84Uoc4usQfMW8kE3ZL3RlcCTeCHB3SyMwuAqNEWmeB/KVbP2MPxFN4a58ixAIuD7R/UqBlSoWZxTcWgwXAOLQertFo9g9nvpAcKuWWg6TeeZB9luOy2Eo0qAwlU56ZBBkARJkzz1R2PV5G3F85n3+Clp18wloJjXjHmF6jtj+zrCUiKtN36sNPcJ4fi6Lx3aZFOvUax3dm181jwnXgmWi8cH/SwBefZN/SLOqqjVvquzW4+y1KMWjdotBkTPktF2XqV6eIDS99FrmP70ADT291i34avDXmk8MJEPLHhhExIdEFez16+alTIEy0EA2Og56Ll+TnZ5G+PCX2o8Dt40n06FQNxFJ1R5dXeTmblAaSCLQYtpx5rtp/2fUMQ8uwVctBzWcAWBxMiCLhsB3M6KJ4mBbgq/a+3q2ALalGvRohzXAtqNe4VHSMsZGkgi9zZY/HztuV058YJ2X/ZLjD3qtejTsYa3NUM8AbNAvxEqs212exeCk1w0tcLPY6WSPskkAzxuFj8Z282hUDWHEvAY4luUwdTYn7Q81Hju1+OrUjTrYl9RhIcWnLciI0GltF3txxyNt2R7WOw7soqNAdbvWF9COqtu0+y218RTrhpAc3v2Ba4jjBtpPnC8VqVi7iU6pi3nUmPM+6ztE88eydo+21FuzzRpljz4JdTeG5YIG7c2BvLSGkgxeF5BiajCHZRdzs0klxEE2k66zJv8FDve5lmxIPqLTGmiaLaI2lzyYg+fqdVDkKkbUSbwpmkQHCBw5qMOAB1Q5K5mi16hNHFOB1/2RlGvTc15qTmDe6BFyNBf3PRVMwpGxHX+uKMSxoVKTw51UZYgNy24afBXmGxDMrdy7K4AeAuDh6jzWSnolbULR3SRroSr5MuN3i9rPsKjG1rAuL+6/hYOZB4cZReD2jhHSQ+tQLdM3fYHTYh4AdH7vqszgsTbLVcMwaCSSLDl1N0/ENkWiJafSxWOkrXZb4/Z73gVc2+ho77H7wQBbQ2HmAgaWMJDn3zAESWwbCwuJVbhMQWuaQSNLiQffkrWnt9z2hlVjK8xap49CbPbDhpqtZf9Ww3FYgup0TaTJNo9lUAneOvx5dAtViqOGfTDnPOFiS1tQsqB99GhpFThxBVZhdm0nzUpB+JJN4c1jW8L0mE1feFTlFgJznS0AySRYNk68pWkcXiBDh6kR0iRzWb2ntSswAUy2mDq2mMh1Ni7xGw4lWzMQHMa6QTEyQ4u9yZsr1J3l8/an8R+GZSZnjUG+hzH5lVJrMzX3dwPsO5lBbQ7RvNSDkc1sgDLAvxHI2UPEu1KVXEYllAGSZDe8QJLZMn91R1aVUObSNQWhvjflHeMhwmP9ITsI5tTFUnZnsY43ezMHCztDGs2VftOi1tZzWucW8HE3N9T1WeV5a15MWO0S6gWtfJIGYFtR5BDpIIE6DhyhHYLaGGIpOL6jaonOzK9zHHel7TIBLpBgj81nMc5oeAHF4yggknpLQDpBJRdClTEF+eWlvGOoHhPJEl+x2l+W22D2rob0MDrOM2DmtZYZZJGk9VumbbwriGteHv/AMMG/uLLxPZmOYyoHUoEMA1BdAcJMQATH5JcFgHbxhZUgF3dc2xBmR3SQdVvqd/T3jHV2OogVAT3mCLaZxYhea9r+yWHfWrDDOp0zTDDH2SS2TYTeSNEu0u0GIa5mYMGQk3d4wNLgR+ZWeqV8xqPynM8y4QbFxDiBAv4o9FX42BBV2RSaKrYcTkbunZwMr88OzCIII8oT6mFr0nzvvE2bPc4NzXEj0HuiMXig2xEW5idDw1RO3NoihWIeSG5WEcSZp8B6i/RHp3Gt2HiqLMPUpOrtNF8y2vULng7sNa6llYN2czZg8ZPFF4TE7ymwGC5obIGgkCPgVi8R2jpUQWkZgWtcHRLpiQ1s8+JVeO1QyVd2C0Obl0aHAlsA2F4WLxt9E5PQ8TUDGl5kgAGBJnyhYNnbh9Su2abXUy0g0i0OcDBsDEmSB7lC7L7aV6bQxzWOYAGi3eygRzgnzTNv4rC12jEUnClWALTSDbE8HtLYg9TOgWZxz5V5b8M5iXtLyWBwBNmmCRPBTtpd0ki8CxEWJEFt7+2idja7Xhp1dAk6GeXVDOeYuSfMyurBtSkR6/1qkqkTdK18SmFk6J/1FL02TKWITQmI5uqcR/V0yQkzlGI7Mlyn0XQuJI0Nko10SnaaJlQpGlOE7MlkphKc1ykO2htZ1VjGEBoYCIaMojrGvHXWVHg6zmSJ1t5RbVDMYTonFpab2R/SaBlDKHZmOLo7ve7o1uYEn3Cc2vibtGSmzXKxrBMCBJN3XANyVRClmjNcnS/9QiBss6hvhuTmBgeQNlnZPkiTs8lzi6BeZDmA3KZRwT2AlpAdMgio0Ea8QUP+jnm7WOPUTw1QzsG/wC4/wBBPw0WoGgxePrvblqGlV7oEvNIvBjVr82bhzVfgKLw65bEGIfTMHho5VT6D79x3/KU/A1Ax4zC0i5HwlXXEsmbLqxdriZmJaeHOeKBqYOo095seZb8ioXY+pP1r9eDnfzUrKrHPJe8wBYzJ8tCnMTWVdq4Xc7s4UCo1rRmgMuDcgSeA/NZzG1aUjKIufKI7vG5m5UVJ7S67zAJA5x5QoawBNhAOmYifyWZPSlr1WnJkEQ1oPMu4la/YGNZkp0nMqvI8bm0w4+J3hMwe7Bk3WKFExI08x/NT0cbWYIbUe0cg8ifIAqvHWbxl+W27T08I1xJzkhoDM2VrnTM9wPEDQSRNiso7E/i9HOaOdgEBVxj3OkmTOpudefqrvDYKm9mdzspvYQBAtMLN/8AMb4ST4DYbFd9t3jvN+26NRqOKNxW1S5r4IBl0QHXEW1MTPxUeM2WxtNzm1LhpI04CeSoGFxuXJl2eHn8+Laji3ZGg1CfMAxqeInkgtsVd48vMSTPvHooHugJpqSIKZrBahkCTpwTmwPimG2g9UrbDyTRiQ63XMogSSVHKYXyjKUjoCjemkrk4iieScSupyEmZSJK6UhXAJRFycxt7p9uSNRgKeOSjC6U1HOZyS0qYm+g/PomiTAFyeCPGxa+QP3bg3rY+xQghIcQNPYKevh6YAyuk8eKhq4YtNwQP8UD4J261II/IKpwrXwIAE81HXcTC55jl6JwCM+wKwr4Dc1wDIHW1+aXHYol+bmhQ+TfSUtZ1+HpKzZtVHUMU9uYiCSI525AIrs7WeQTuN4BYGYaNSeBHHVV+ExDqfeysdMiHXF7TE6rR7I7UOFmUcJTdcucXBrS2wDYBnMeZ/JUniiZtSpb+6U/PeAfnlhPNckn+7ANt9umXfwaLS0sfnaHOFKDxa8ObfkUQA37g4aXTG2azA+FgP8AhgOPyCbmpkmaTZH3mAD07vwWlNClx7p9io8RTpkaSPJuvmQVJnH4SjlBNNgzHXJHppdQHs/Te4nK0galuebi1s/yK0m6pWyi46g+1oHpCeynBm954kk8NOGiLZDjNt7HskktEHTxA31gT/LVHM7K4aIdSm33qg9ocrpo+Rk2IvHFSFjg0ONhcSTr5R0WexxnsZ2Nwxb+rBYZscz3e7XOgqi2h2Zrsm4cOB8P5Bbomx71ySOZtqQpiIhwmOcWnlx9Vdl1eYM2DUMS5tza5N9dIR3/AIRrtbOZhgSBleZEaWF1vKzyBofb3XGvIBBdlIPMAxqNVqch1eQYvCvDiMsxyBA9iFCaLxqx3sV7ExzftMzfi73tJT6bqP8AwgJGgtGnC61OTPV4q4u1gx6wpmVLXXs+HdRvLKLm3GU0XZj5PzgA9Y9FiO1HZ5+Z9RjQGkkiC0mL2i5PUp0Yx0pwp2lPds+sG5nUqjWSBmLS1snQZiIlMqUy0wSD5GR7pBpCWSkC4FSKUhXSmlSKAnNTZSAqSR703MkKSVSJy4orDYQva9zY7okzrHRB5ov/ALKl1LPs9iadOsHVATAOWPvRaZ4K/wABtypVqhz3sa0AgUh3pJHWANOJ/NUey9h1qozNaR1IgdLytbguzIYWVDAlpFRrgL5hMDKABBt5BZth9A4LZ4ql5q5C77JPdLSLiQDcdFY1cNhzTP8AdrtECoSMrjxiHSPXminYajTZl7tMAGTaROsyeKIoYGk5rabDY6DWftWEX4lZ8dHn/wCj4qinESeMet+XurKjsO+V180w5uZzRlg30v7rbUNjh0uAAygjMZsJ0JIRGA2SXtdkc10DvgOAyg8XGeXPksXl/ak/pi8LsunUBD8gIYSGxJABsXOaAWyOYtKrqmzZLiWNa0EtEGRYjSTJkXk6z0Xp+D7PtGbK9sAkG7bEAGMxcWx0nkpG7Lo4eC76OZMDR08zAvOnCesLPb3ytZP0812fsKrU7zGHvEZTdrhwkR5q4w2wcULV6DqjQYFPdNcXHh3swi/Fy9HxGCytc4HCU2GMzmtbBjQlxMkyRa6ZuRRZmqVcO83h/cLgJ8Ia0970BKO9q6qDAbJr0qYBolve0YCGgSLkx5+ysKezqkZszWgzrmBka6/JMxG28khj2hp0HeyunUw5hyHRV2K2iXC2ck2vLmk+QInzgLU5cvtdYIxlDdmS7N5H8vyQvjc3I0X0bPHmJ+aTD1GktD3CkLgnIHDNBHWJPxRuMwmGA+tq1DfRpba9vJW/tCsNU3XcfRoVMwmmS4AyeRnz9k/aO1Wik3JTpsc0gOOZz+7GgaCDI9oCzzm5QN20Nb7nW8SZhPzZiAJgWBMSepF415q6e6tOxVdzonukTZrYExEnvEm3EqWk9wF7kzOYkz01sICSmzLE625Rz0PnqlZTiTlN9TF9NSZTkg11TE2IADQCSILswT8LtxzDJg6CD3mkTpcj+ioDRkXLgRe8jT1U+Epixy5p6kexJAR4Rdba7ntd+rpNbxdabgWBceHRVT8bD2U3QbaZS6B94mbea0rm0XWNKpAgyckfmACPVC4uhh84hhDhxyQQDwIZUdPA6LM5T9HFZTxLXNGRzXC556a6aAKuZWY4AsPdvOsWMfFXzRTpDKa7iy7d1le1wnUFsXF+Z8lFS2OxwilUyMubHdm5zE5DAfN7mStXnPsdVfbi4WNwQeJ1HOEyq4vaNyWvOYMcwGHAkgDz1HutBQwjHlxNSmYBBAMNFrwMs+8qkxPZ3CDNFSnRLn5hLnQSLE2EEX6KnNWMt2owWNeL08QWARDc728xLWSBzushWpmmYewtP+JpB9iOq9f2XsQ0Rlo5qjHcaklk/dBABjl6Ju1dlYTw1gKJiwYC8Pm4eYki8C61PyXWOjx+JuOHtKSF6FiuzFCpTzUqlOT/AOkS5jzexaHA9SsjtvYNSgM0jKeAcHFvmRqt8ecvjN42KkpWCSmtKcLrbJ5TFzk1UiOKRcuUlnVqsFMwWjMIygQ60yczbG/AgInYGyWPIcXMJhpyl0GTOgFzBCgd+xD/ADP5KTYH1w/D/wBAR9NRusNtCq6KZc8BkEZKeRk8y4CD6qTGYitUaA7vtJiDlAjrJFkLS1p/i+TlK7gsTjKbasaDWCmWinQbzMEu5XJN4HBP3dhAb3YJIGXTTQ2QNLX1PyTmeFnn/wBTUXjJfhubVjUxZykWHkZHmQ6bodrBxIN9Lj+vZSu8PqfiUOfA/wDdTJBTX0TwI6DXjz/0UdPM2bC9yY6WsBe5KKwv2fJyD2d4T+IfErQWFGhQPeIdmFybiP8A68Z1SikCDB5AAgnX8kJT8A9UTs/VvkfgVi7+2plEO2NUIBAmNYAt/wAxFv8ARO/Q9UCDSIBJggkW8wCPRNpeKl50/wCJy2GJ0qfg/wC1ceXOxucJWQxFGpSaRPdNy4gQOJhz76clDUw1QBuZjyHNDmlpzEg3kQTZarZulT0+BVXtz9pH4W/Aq48qOUA4XZdJ7TmDg6O62ZzDWSXZRIgon9Hz3QeZFoaT90FuYk8I+Cm2V4z5t+D1Phv2l34T8Ai2z0zFQdlVXODcrZI/xDpAkTPknDChrS8HMJjI1zX8YIIIkesBSbY/ZsR/mM+SMrfVt/C3+JU5WnpMQDdFocG1XSPC5rBkOkSXaWFgD5qTZ+DoOcR3WviQCBuxoeFyf5aIv7PqPmqraHiP4f5KvjKyxWxsO2p+uczLEgtlgmBY7ot7sW4+qqts0HsdkptlpghwY3jJ7pfTObgJ9Frcb+zfvfMrzih9eP8ALxH/AOLljhd1vPcWLKjnBwzsJzCBUbSa4XDcoLAJHuegTzRIOUtOYEiz8w6aHp0jis9V+qd5/wA1dbM4eTfgumeaF1hqD2xD50IEgOvb73TTilx9Rj5Y6nTJJv4A4kcC0tEiR971ssvV1Z/mVfgvQMR9SPwt+DVypZxmz6bg1rqjQ0Q4scC1rbfZF7jvaeqrsfsukWF7KjH5Ik5nWF7Elsa8yoG6H93+FHbQ1f5t/hctSXy6s+lDiKdakfrQ1oESypTIg3NnO010VVjMXhajA2rLqokNIuCOEwcs+nstVt/RvkPgFjsd4H+Q+S7cfXK+M/jtmFsua05ekPaOmZpKryf9lf7Z+sqebPiFnDqfM/Fd+LlZhyRKEhWgUBKkC5C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MTEhQUExQUFhUXFxQXFxcXGBUYFBcXGBQXFxgUFxcYHCggGBolGxQXITEhJSwrLi4uGB80ODMsNygtLisBCgoKDg0OGhAQGywkICQsLCwsLCwsLCwsLCwsLCwsLCwsLCwsLCwsLCwsLCwsLCwsLCwsLCwsLCwsLCwsLCwsLP/AABEIAKkBKgMBIgACEQEDEQH/xAAbAAABBQEBAAAAAAAAAAAAAAAEAQIDBQYAB//EAEcQAAEDAgMFBgIGBwYEBwAAAAEAAhEDIQQSMQUTQVFhBiIycYGRscEUM0JScqEVIzSCstHwByRic+HxU5LC0hYlQ0STorP/xAAYAQEBAQEBAAAAAAAAAAAAAAABAAIDBP/EACIRAQEBAAMAAgIDAQEAAAAAAAABEQISITFBA1ETYXHBIv/aAAwDAQACEQMRAD8A9Ww2L56KyBB0WZ36kZjDzKeXDXKVoKjFA58KvbtI81JUxoIuqcb9rwa+pAHVIMQgRiQRBKkw9doJJutdZhG79OFdAVKjTpZQOrQVn+OVatt+k33VVTsSkGLV/HFq2NRROrwq84tRPrJnGRLL6SntxSpxWXGuU9Yl4MT1TxiAqD6UuGJ6rPSLavvpQT21wqBuKUrcbBuq/i4rtV0a4UT8WFFQxTHGCAOUpzqdOYn81jrxnzGvb9udjFPhzIlV2LwLgSW+GJk8OiM2ZUBbabK5Sddinz6KhKo61OxIMetkGzGQBN54rE4dp41uLBch6dcQDz0UzW81m8cMpy5IXJC5GHTlyQOSqUrly5cguXLkmYJGwq5IHJZVi2OXLlyDrDCol3iGmAl3i9zyisy7eIV1VM3qSObVUm/VbvEu9Uli2sUu+VaK6eK6CONVJmQu9SiopCMxTmSht4nCspCMyjqVVCaqjc5BTbxcHoY1UzeqA3fJDXQRqphqK1LjCDPq4CLqc1W03B2bPfh85VAKp0Tm1UhqzXNai7K7LH59OiHwFc0hB+1HmqWhWi024qwwbDVqQDaNdffkrrFutJiard2STIj3VVg8YC0Ny3m3WeCgrth2QuOVvEcOnkkoOYKozGwKxx4yRq2rtlHvDhFyOSJJ1hcwtNwQZ5IXFYgsOh9Fxu8q6fEPw9S5BRJCCw9cPdICLaUc+PurjXRxTlyRyw0VckBXSpairuIQzqpRjuqDrgLt+P8ATny/bm1VMyoq9z+qaMRC6XjKyszVXb5VjcTKk3qx1jcYrepRUVjgdisqUc+8h0addYPoqJ78pIXWeuN2fIveJM6ENVIa61i0WXpN4hd+Em+Vi0XvEu8QmeUjnJxaPbVTw9V7CYlU1PblQ7QdhyBuxSzDnm7pnn9qNVm+VqbWq3pXGqgDWTt4rBop1VNFVCl6QuVi0WaiYaiHzpM6uq0TnTS9QNeqns5WcaEvcXHeVrkkmN66BfgBAV94pfteh6fvEEai5tZMjOj94QisFtE0yYm8SAdY4KsfUmCLFLVqlvO4Rn0dWmI2iXuLhIHKUxtfmqsVlKysjMOtBszaGRwknLN+gWlxdaGk6i0GRy4c1gGVkX9NcWhpcSBoOSzZrcuNI7adMQQM2skWMjjC47REg3jzWYFVTsrpyDa0+C2gS6DEKwbimkwsfTxCLpYq4ueqzeHGmcq1aY54bJKr3bUa0AiCD7hRYzaNN4tmnlBXLpdb1YDGMNp+SSo2mWTPdF5n5qhc1sQ6W8o1Pmg31gIEugcCTB81qcP0Lyi/xTWOph9OIHJUtSqpNk4ynTdGYlr9R93hcofaWHdSdeC0zlIuCJ+K6cfPGaU14XfSkG50qPP1SoBpuqZe5+K0QfIquqB+a4KxeEx9Wl9W9zfImPbRWWzu19drgKgbUaNZEOieY/kujjjRYikWgE8VA+tI6o9vaPC1rF2SPvCx8iihRovjK5p5QRdWrAGEweZjjm7w8IHHmgRWMrR0cHl8KGds4ZiSIkonL09VU2sUQ8zETpfzVsNkMdoVK3ZgFpCu0PWqrDO+zFyYhZ+lh/8Azl7Tb9Qf4aa9N2Nh6LWkPbmcTIJ0EaAclS9nOzG82niMW8gtZmpCmQZlzKRDp0IABELl+Tl7x/3/AI7fj4zL/isr4Ui40Q4cvUKuxqZcwhoAaCI4dLepTa+Cpim5rmtY0mTGrv8AVM/Kx/G80FRLn6KwfQY57sgIbJgG9uVlPSwzV07MdaqGqfcg6KxODaVJRw4ai09VZTwpVX2WoD6Pf/i4ge1eoFdUcbUGJrMc1u5p0hUaQe9Opn2Kq+wlZtbCu4EVsRMEHxVnuH5FZ3a1mQc/DgJpYOCtG0G9VBUwRmQnWcQDChI+gQLqxp0OanbQBEEq2nFI2jPBKyhdXn0RqhNEA6K2jFdTwR5qf6HyKJyJ2UqIP6O5NyEcEaQeSS/JWINTeVNTqFSZTyXZChHEykfXfa67KlASjX1XHVRimSpwAlhPiDtoKywmMytNN7c9Mmxm7Ot+CgaxNxVH9W/8Lv4Ss2Hj8nGItB6i48wVB9E6pvZ5p+iYbnuaU/8AxtR+7PVFqnrwynVKUTOiC8p9uidTrEK7VnFnTHMI1lMW1B4H/ZV9LGyB+aIo4gkgyFqfkF4rDDY7Etd3Kr+QkyPZyOp9q8SHNa9tJxmLy2fWYHsqh9UzwUOMvfX+tFd4Mser0GvebU4OUON2gRxieWvkjsdhd0GSbuvFzwk6CwHNePUdvVs7C6o/uEAc4+a0uF7W027xzsxeRla46tA09VnY3rdYKpMOkESPw9JhJ+kKjcQ4dweKzYMmBBP568lh9gdtaTak4gudfK0ibyY7w0jr0W1odocPSO8G7LHRJsZOgcD5FY5fMdeF8XWH2o/JcAuJAE21JF+ij21hHFu+EtdF2kgeQBJjVQ7S23hjh3V6l2ta5wAcA45ZMMEgZuSm2Dt7D4rCseM2UgjLVjP3XFpmLE24dEb7/a8D4DaFL9U1jZdN4EAOIGYyekoXtFlbXIAAloNrc7o7amMoVW7sh2ovTAJbyPSw/JZnbnaHAtdTZVxDhU3bMtUNL6T2E9xzi3Q6+3kukZvwMa8JS7osbiu21KnUdTyOdlMZmuYWm+rSCQRF9VE/+0Jo8NB55S4DlrAMcUsa0VZ0VsSdP7uPLSohOw7YovEj62sYgjWvV48Vn9q9p6u5dXptDN6BTM96B+tFjz7vList9PrEFpqPic2UEhskucTA6klE+Wr8PYcViqVO9So1l47zgLxMX6Krq9q8G0/WzeO61xGmsgaLy7dEySepOpKUUynxj16PX7cYVvh3j+oaAPLvEJje3uH+5W0HBuvEeJeein0S5FbFj0cdu8LxFYfuD5OU7e2uCiS+oOmQ/JeZBqdkVsT0J/b/AAw0pVXde6PmlpdvqBu6hVA6OaTPIC3RefZVNmEI7F6Vhe2eBfq99M8nsPxZIVnh9s4R/gxFE8fEBz5xyXl+wMPRfWa2uXCmdSNfIDqtDX7E08RS3mCe3M0uzU3HVoOoJ4gBXaKSttTxdF2laifKow/NLUqUmjM6rTa06EubB8ua8cxOya9INdUpODXEtBsQSNRbQ+aka5oi6u0Xr1d21cGNcRS0mzpTKe3MCZ/vDBHPMB6SL+i8/wANhKGRhdU7xJnkBy6pcXsxrhLLEWi0RwTLB63jtv4Ef+4YfKT8AnU9u4Mx+vYJ5yPeRZYXY3Zt1UTkLpMCJmwknoqbaNEUqjmX7tjIgg8o9lduK9ewYevRf4KtN3k5q7FNdDhFoPwXlWyKl5AMc+C0NTtHRoth2IDXXEAzA0MgWHK6LyjXFqNh5vo9KBbds/hVplPNeS7Y/tDrYcBtCpSewEtZDWmzTF+nBV7f7UsaQCXsB4gUhE9FnYZ4z4d/vNkuc+duMfzQFPEJRWWfVi0pMc4wwZieA5Kxq7Nr025zScANSLiOdpVf2fxzWVS55yjKRN4vEeqsq/aWm1zrU6rCANS14tBIdPyKPTJoFm0J0urHZVM1yWgiwkzeOHzUdHHYItaKO6oPgftTH1R5h4JaPViftKjjdyXtqFzRcGgWOoj0piBbmBqjfT1givsV7dHs9iPYcUxmwp1cDbh3b+V0Q3ERSY5zp7rZtqSB8ynsx1vC8+TZ9B1Ra10ijxjWUnFpYTEXLjHP7ICv6VKaYBaCIYC2TlgAaazEIDamEmtu3y1zmh7muEPaIgSNQSQPzVmwjw5hIAtaY5xyWdrUkjK4QFxIIDcpGmaNTwPlwTGPO8e3MYnQExeLwjaVAtLptmJPHmf69ULSqRVfpcxcdP8ARN4S3axJBNPDm8Ot0J9tUAKzA9zIu2Z9BqrUW49fVKzs/UqZqjQO+CAZb5c+iz/FxORS4Gk4sBaCRfS/E8lI+o5uub1EfEI3Bdkq7RDi0RoWkT0vKn/QeMGjg5vJxaV1rGIqlV4wzHS7xgXIPGqdMsEW4n05AU6ziA1xkAWs0G/XjoNUVtSk+i0MrgZSA5uWCQQ4yBGni6etkHsrCsquIqOqUjHcdkz0jr4iILRpe+qobBVPFZeZ84Uoc4usQfMW8kE3ZL3RlcCTeCHB3SyMwuAqNEWmeB/KVbP2MPxFN4a58ixAIuD7R/UqBlSoWZxTcWgwXAOLQertFo9g9nvpAcKuWWg6TeeZB9luOy2Eo0qAwlU56ZBBkARJkzz1R2PV5G3F85n3+Clp18wloJjXjHmF6jtj+zrCUiKtN36sNPcJ4fi6Lx3aZFOvUax3dm181jwnXgmWi8cH/SwBefZN/SLOqqjVvquzW4+y1KMWjdotBkTPktF2XqV6eIDS99FrmP70ADT291i34avDXmk8MJEPLHhhExIdEFez16+alTIEy0EA2Og56Ll+TnZ5G+PCX2o8Dt40n06FQNxFJ1R5dXeTmblAaSCLQYtpx5rtp/2fUMQ8uwVctBzWcAWBxMiCLhsB3M6KJ4mBbgq/a+3q2ALalGvRohzXAtqNe4VHSMsZGkgi9zZY/HztuV058YJ2X/ZLjD3qtejTsYa3NUM8AbNAvxEqs212exeCk1w0tcLPY6WSPskkAzxuFj8Z282hUDWHEvAY4luUwdTYn7Q81Hju1+OrUjTrYl9RhIcWnLciI0GltF3txxyNt2R7WOw7soqNAdbvWF9COqtu0+y218RTrhpAc3v2Ba4jjBtpPnC8VqVi7iU6pi3nUmPM+6ztE88eydo+21FuzzRpljz4JdTeG5YIG7c2BvLSGkgxeF5BiajCHZRdzs0klxEE2k66zJv8FDve5lmxIPqLTGmiaLaI2lzyYg+fqdVDkKkbUSbwpmkQHCBw5qMOAB1Q5K5mi16hNHFOB1/2RlGvTc15qTmDe6BFyNBf3PRVMwpGxHX+uKMSxoVKTw51UZYgNy24afBXmGxDMrdy7K4AeAuDh6jzWSnolbULR3SRroSr5MuN3i9rPsKjG1rAuL+6/hYOZB4cZReD2jhHSQ+tQLdM3fYHTYh4AdH7vqszgsTbLVcMwaCSSLDl1N0/ENkWiJafSxWOkrXZb4/Z73gVc2+ho77H7wQBbQ2HmAgaWMJDn3zAESWwbCwuJVbhMQWuaQSNLiQffkrWnt9z2hlVjK8xap49CbPbDhpqtZf9Ww3FYgup0TaTJNo9lUAneOvx5dAtViqOGfTDnPOFiS1tQsqB99GhpFThxBVZhdm0nzUpB+JJN4c1jW8L0mE1feFTlFgJznS0AySRYNk68pWkcXiBDh6kR0iRzWb2ntSswAUy2mDq2mMh1Ni7xGw4lWzMQHMa6QTEyQ4u9yZsr1J3l8/an8R+GZSZnjUG+hzH5lVJrMzX3dwPsO5lBbQ7RvNSDkc1sgDLAvxHI2UPEu1KVXEYllAGSZDe8QJLZMn91R1aVUObSNQWhvjflHeMhwmP9ITsI5tTFUnZnsY43ezMHCztDGs2VftOi1tZzWucW8HE3N9T1WeV5a15MWO0S6gWtfJIGYFtR5BDpIIE6DhyhHYLaGGIpOL6jaonOzK9zHHel7TIBLpBgj81nMc5oeAHF4yggknpLQDpBJRdClTEF+eWlvGOoHhPJEl+x2l+W22D2rob0MDrOM2DmtZYZZJGk9VumbbwriGteHv/AMMG/uLLxPZmOYyoHUoEMA1BdAcJMQATH5JcFgHbxhZUgF3dc2xBmR3SQdVvqd/T3jHV2OogVAT3mCLaZxYhea9r+yWHfWrDDOp0zTDDH2SS2TYTeSNEu0u0GIa5mYMGQk3d4wNLgR+ZWeqV8xqPynM8y4QbFxDiBAv4o9FX42BBV2RSaKrYcTkbunZwMr88OzCIII8oT6mFr0nzvvE2bPc4NzXEj0HuiMXig2xEW5idDw1RO3NoihWIeSG5WEcSZp8B6i/RHp3Gt2HiqLMPUpOrtNF8y2vULng7sNa6llYN2czZg8ZPFF4TE7ymwGC5obIGgkCPgVi8R2jpUQWkZgWtcHRLpiQ1s8+JVeO1QyVd2C0Obl0aHAlsA2F4WLxt9E5PQ8TUDGl5kgAGBJnyhYNnbh9Su2abXUy0g0i0OcDBsDEmSB7lC7L7aV6bQxzWOYAGi3eygRzgnzTNv4rC12jEUnClWALTSDbE8HtLYg9TOgWZxz5V5b8M5iXtLyWBwBNmmCRPBTtpd0ki8CxEWJEFt7+2idja7Xhp1dAk6GeXVDOeYuSfMyurBtSkR6/1qkqkTdK18SmFk6J/1FL02TKWITQmI5uqcR/V0yQkzlGI7Mlyn0XQuJI0Nko10SnaaJlQpGlOE7MlkphKc1ykO2htZ1VjGEBoYCIaMojrGvHXWVHg6zmSJ1t5RbVDMYTonFpab2R/SaBlDKHZmOLo7ve7o1uYEn3Cc2vibtGSmzXKxrBMCBJN3XANyVRClmjNcnS/9QiBss6hvhuTmBgeQNlnZPkiTs8lzi6BeZDmA3KZRwT2AlpAdMgio0Ea8QUP+jnm7WOPUTw1QzsG/wC4/wBBPw0WoGgxePrvblqGlV7oEvNIvBjVr82bhzVfgKLw65bEGIfTMHho5VT6D79x3/KU/A1Ax4zC0i5HwlXXEsmbLqxdriZmJaeHOeKBqYOo095seZb8ioXY+pP1r9eDnfzUrKrHPJe8wBYzJ8tCnMTWVdq4Xc7s4UCo1rRmgMuDcgSeA/NZzG1aUjKIufKI7vG5m5UVJ7S67zAJA5x5QoawBNhAOmYifyWZPSlr1WnJkEQ1oPMu4la/YGNZkp0nMqvI8bm0w4+J3hMwe7Bk3WKFExI08x/NT0cbWYIbUe0cg8ifIAqvHWbxl+W27T08I1xJzkhoDM2VrnTM9wPEDQSRNiso7E/i9HOaOdgEBVxj3OkmTOpudefqrvDYKm9mdzspvYQBAtMLN/8AMb4ST4DYbFd9t3jvN+26NRqOKNxW1S5r4IBl0QHXEW1MTPxUeM2WxtNzm1LhpI04CeSoGFxuXJl2eHn8+Laji3ZGg1CfMAxqeInkgtsVd48vMSTPvHooHugJpqSIKZrBahkCTpwTmwPimG2g9UrbDyTRiQ63XMogSSVHKYXyjKUjoCjemkrk4iieScSupyEmZSJK6UhXAJRFycxt7p9uSNRgKeOSjC6U1HOZyS0qYm+g/PomiTAFyeCPGxa+QP3bg3rY+xQghIcQNPYKevh6YAyuk8eKhq4YtNwQP8UD4J261II/IKpwrXwIAE81HXcTC55jl6JwCM+wKwr4Dc1wDIHW1+aXHYol+bmhQ+TfSUtZ1+HpKzZtVHUMU9uYiCSI525AIrs7WeQTuN4BYGYaNSeBHHVV+ExDqfeysdMiHXF7TE6rR7I7UOFmUcJTdcucXBrS2wDYBnMeZ/JUniiZtSpb+6U/PeAfnlhPNckn+7ANt9umXfwaLS0sfnaHOFKDxa8ObfkUQA37g4aXTG2azA+FgP8AhgOPyCbmpkmaTZH3mAD07vwWlNClx7p9io8RTpkaSPJuvmQVJnH4SjlBNNgzHXJHppdQHs/Te4nK0galuebi1s/yK0m6pWyi46g+1oHpCeynBm954kk8NOGiLZDjNt7HskktEHTxA31gT/LVHM7K4aIdSm33qg9ocrpo+Rk2IvHFSFjg0ONhcSTr5R0WexxnsZ2Nwxb+rBYZscz3e7XOgqi2h2Zrsm4cOB8P5Bbomx71ySOZtqQpiIhwmOcWnlx9Vdl1eYM2DUMS5tza5N9dIR3/AIRrtbOZhgSBleZEaWF1vKzyBofb3XGvIBBdlIPMAxqNVqch1eQYvCvDiMsxyBA9iFCaLxqx3sV7ExzftMzfi73tJT6bqP8AwgJGgtGnC61OTPV4q4u1gx6wpmVLXXs+HdRvLKLm3GU0XZj5PzgA9Y9FiO1HZ5+Z9RjQGkkiC0mL2i5PUp0Yx0pwp2lPds+sG5nUqjWSBmLS1snQZiIlMqUy0wSD5GR7pBpCWSkC4FSKUhXSmlSKAnNTZSAqSR703MkKSVSJy4orDYQva9zY7okzrHRB5ov/ALKl1LPs9iadOsHVATAOWPvRaZ4K/wABtypVqhz3sa0AgUh3pJHWANOJ/NUey9h1qozNaR1IgdLytbguzIYWVDAlpFRrgL5hMDKABBt5BZth9A4LZ4ql5q5C77JPdLSLiQDcdFY1cNhzTP8AdrtECoSMrjxiHSPXminYajTZl7tMAGTaROsyeKIoYGk5rabDY6DWftWEX4lZ8dHn/wCj4qinESeMet+XurKjsO+V180w5uZzRlg30v7rbUNjh0uAAygjMZsJ0JIRGA2SXtdkc10DvgOAyg8XGeXPksXl/ak/pi8LsunUBD8gIYSGxJABsXOaAWyOYtKrqmzZLiWNa0EtEGRYjSTJkXk6z0Xp+D7PtGbK9sAkG7bEAGMxcWx0nkpG7Lo4eC76OZMDR08zAvOnCesLPb3ytZP0812fsKrU7zGHvEZTdrhwkR5q4w2wcULV6DqjQYFPdNcXHh3swi/Fy9HxGCytc4HCU2GMzmtbBjQlxMkyRa6ZuRRZmqVcO83h/cLgJ8Ia0970BKO9q6qDAbJr0qYBolve0YCGgSLkx5+ysKezqkZszWgzrmBka6/JMxG28khj2hp0HeyunUw5hyHRV2K2iXC2ck2vLmk+QInzgLU5cvtdYIxlDdmS7N5H8vyQvjc3I0X0bPHmJ+aTD1GktD3CkLgnIHDNBHWJPxRuMwmGA+tq1DfRpba9vJW/tCsNU3XcfRoVMwmmS4AyeRnz9k/aO1Wik3JTpsc0gOOZz+7GgaCDI9oCzzm5QN20Nb7nW8SZhPzZiAJgWBMSepF415q6e6tOxVdzonukTZrYExEnvEm3EqWk9wF7kzOYkz01sICSmzLE625Rz0PnqlZTiTlN9TF9NSZTkg11TE2IADQCSILswT8LtxzDJg6CD3mkTpcj+ioDRkXLgRe8jT1U+Epixy5p6kexJAR4Rdba7ntd+rpNbxdabgWBceHRVT8bD2U3QbaZS6B94mbea0rm0XWNKpAgyckfmACPVC4uhh84hhDhxyQQDwIZUdPA6LM5T9HFZTxLXNGRzXC556a6aAKuZWY4AsPdvOsWMfFXzRTpDKa7iy7d1le1wnUFsXF+Z8lFS2OxwilUyMubHdm5zE5DAfN7mStXnPsdVfbi4WNwQeJ1HOEyq4vaNyWvOYMcwGHAkgDz1HutBQwjHlxNSmYBBAMNFrwMs+8qkxPZ3CDNFSnRLn5hLnQSLE2EEX6KnNWMt2owWNeL08QWARDc728xLWSBzushWpmmYewtP+JpB9iOq9f2XsQ0Rlo5qjHcaklk/dBABjl6Ju1dlYTw1gKJiwYC8Pm4eYki8C61PyXWOjx+JuOHtKSF6FiuzFCpTzUqlOT/AOkS5jzexaHA9SsjtvYNSgM0jKeAcHFvmRqt8ecvjN42KkpWCSmtKcLrbJ5TFzk1UiOKRcuUlnVqsFMwWjMIygQ60yczbG/AgInYGyWPIcXMJhpyl0GTOgFzBCgd+xD/ADP5KTYH1w/D/wBAR9NRusNtCq6KZc8BkEZKeRk8y4CD6qTGYitUaA7vtJiDlAjrJFkLS1p/i+TlK7gsTjKbasaDWCmWinQbzMEu5XJN4HBP3dhAb3YJIGXTTQ2QNLX1PyTmeFnn/wBTUXjJfhubVjUxZykWHkZHmQ6bodrBxIN9Lj+vZSu8PqfiUOfA/wDdTJBTX0TwI6DXjz/0UdPM2bC9yY6WsBe5KKwv2fJyD2d4T+IfErQWFGhQPeIdmFybiP8A68Z1SikCDB5AAgnX8kJT8A9UTs/VvkfgVi7+2plEO2NUIBAmNYAt/wAxFv8ARO/Q9UCDSIBJggkW8wCPRNpeKl50/wCJy2GJ0qfg/wC1ceXOxucJWQxFGpSaRPdNy4gQOJhz76clDUw1QBuZjyHNDmlpzEg3kQTZarZulT0+BVXtz9pH4W/Aq48qOUA4XZdJ7TmDg6O62ZzDWSXZRIgon9Hz3QeZFoaT90FuYk8I+Cm2V4z5t+D1Phv2l34T8Ai2z0zFQdlVXODcrZI/xDpAkTPknDChrS8HMJjI1zX8YIIIkesBSbY/ZsR/mM+SMrfVt/C3+JU5WnpMQDdFocG1XSPC5rBkOkSXaWFgD5qTZ+DoOcR3WviQCBuxoeFyf5aIv7PqPmqraHiP4f5KvjKyxWxsO2p+uczLEgtlgmBY7ot7sW4+qqts0HsdkptlpghwY3jJ7pfTObgJ9Frcb+zfvfMrzih9eP8ALxH/AOLljhd1vPcWLKjnBwzsJzCBUbSa4XDcoLAJHuegTzRIOUtOYEiz8w6aHp0jis9V+qd5/wA1dbM4eTfgumeaF1hqD2xD50IEgOvb73TTilx9Rj5Y6nTJJv4A4kcC0tEiR971ssvV1Z/mVfgvQMR9SPwt+DVypZxmz6bg1rqjQ0Q4scC1rbfZF7jvaeqrsfsukWF7KjH5Ik5nWF7Elsa8yoG6H93+FHbQ1f5t/hctSXy6s+lDiKdakfrQ1oESypTIg3NnO010VVjMXhajA2rLqokNIuCOEwcs+nstVt/RvkPgFjsd4H+Q+S7cfXK+M/jtmFsua05ekPaOmZpKryf9lf7Z+sqebPiFnDqfM/Fd+LlZhyRKEhWgUBKkC5C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772886" y="1447800"/>
            <a:ext cx="9383486" cy="6955750"/>
          </a:xfrm>
          <a:prstGeom prst="rect">
            <a:avLst/>
          </a:prstGeom>
        </p:spPr>
        <p:txBody>
          <a:bodyPr wrap="square">
            <a:spAutoFit/>
          </a:bodyPr>
          <a:lstStyle/>
          <a:p>
            <a:pPr marL="1257300" indent="-342900">
              <a:buFont typeface="Arial" pitchFamily="34" charset="0"/>
              <a:buChar char="•"/>
            </a:pPr>
            <a:r>
              <a:rPr lang="en-US" u="sng" dirty="0" smtClean="0"/>
              <a:t>Highest and Best Use</a:t>
            </a:r>
            <a:r>
              <a:rPr lang="en-US" dirty="0" smtClean="0"/>
              <a:t>: That </a:t>
            </a:r>
            <a:r>
              <a:rPr lang="en-US" dirty="0"/>
              <a:t>reasonable probable and legal use of vacant land or an improved property, which is physically possible, appropriately supported, financially feasible, and that results in the highest value. The four criteria the highest and best use must meet are legal permissibility, physical possibility, financial feasibility, and maximum profitability. </a:t>
            </a:r>
            <a:r>
              <a:rPr lang="en-US" i="1" dirty="0"/>
              <a:t>Page 22 </a:t>
            </a:r>
            <a:r>
              <a:rPr lang="en-US" i="1" dirty="0" smtClean="0"/>
              <a:t>The </a:t>
            </a:r>
            <a:r>
              <a:rPr lang="en-US" i="1" dirty="0"/>
              <a:t>Appraisal of Real Estate Twelfth Edition</a:t>
            </a:r>
            <a:r>
              <a:rPr lang="en-US" i="1" dirty="0" smtClean="0"/>
              <a:t>.</a:t>
            </a:r>
          </a:p>
          <a:p>
            <a:pPr marL="914400"/>
            <a:endParaRPr lang="en-US" i="1" dirty="0" smtClean="0"/>
          </a:p>
          <a:p>
            <a:pPr marL="1257300" indent="-342900">
              <a:buFont typeface="Arial" pitchFamily="34" charset="0"/>
              <a:buChar char="•"/>
            </a:pPr>
            <a:r>
              <a:rPr lang="en-US" dirty="0" smtClean="0">
                <a:solidFill>
                  <a:srgbClr val="92D050"/>
                </a:solidFill>
              </a:rPr>
              <a:t>Example #1: </a:t>
            </a:r>
            <a:r>
              <a:rPr lang="en-US" dirty="0" smtClean="0"/>
              <a:t>100 acre vacant woodland property located in eastern Kentucky with excellent coal reserves , good access for mining, not zoned or restricted for mining use and surrounding properties are being extensively mined in same coal seam. </a:t>
            </a:r>
          </a:p>
          <a:p>
            <a:pPr marL="914400"/>
            <a:r>
              <a:rPr lang="en-US" dirty="0" smtClean="0"/>
              <a:t>      HBU = Mining.</a:t>
            </a:r>
          </a:p>
          <a:p>
            <a:pPr marL="914400"/>
            <a:endParaRPr lang="en-US" dirty="0" smtClean="0"/>
          </a:p>
          <a:p>
            <a:pPr marL="1257300" indent="-342900">
              <a:buFont typeface="Arial" pitchFamily="34" charset="0"/>
              <a:buChar char="•"/>
            </a:pPr>
            <a:r>
              <a:rPr lang="en-US" dirty="0" smtClean="0">
                <a:solidFill>
                  <a:srgbClr val="92D050"/>
                </a:solidFill>
              </a:rPr>
              <a:t>Example #2: </a:t>
            </a:r>
            <a:r>
              <a:rPr lang="en-US" dirty="0" smtClean="0"/>
              <a:t>100 acre vacant woodland property located in eastern Kentucky with excellent coal reserves, good access for mining, zoned residential and surrounding properties are being extensively mined in same coal seams. </a:t>
            </a:r>
          </a:p>
          <a:p>
            <a:pPr marL="914400"/>
            <a:r>
              <a:rPr lang="en-US" dirty="0" smtClean="0"/>
              <a:t>      </a:t>
            </a:r>
            <a:r>
              <a:rPr lang="en-US" dirty="0"/>
              <a:t>HBU = </a:t>
            </a:r>
            <a:r>
              <a:rPr lang="en-US" dirty="0" smtClean="0"/>
              <a:t>Residential. </a:t>
            </a:r>
          </a:p>
          <a:p>
            <a:pPr marL="914400"/>
            <a:endParaRPr lang="en-US" dirty="0"/>
          </a:p>
          <a:p>
            <a:pPr marL="1200150" indent="-285750">
              <a:buFont typeface="Arial" pitchFamily="34" charset="0"/>
              <a:buChar char="•"/>
            </a:pPr>
            <a:r>
              <a:rPr lang="en-US" dirty="0" smtClean="0">
                <a:solidFill>
                  <a:srgbClr val="92D050"/>
                </a:solidFill>
              </a:rPr>
              <a:t>Example #3: </a:t>
            </a:r>
            <a:r>
              <a:rPr lang="en-US" dirty="0" smtClean="0"/>
              <a:t>100 acres of Hazard #4 coal seam only. HBU = Mining</a:t>
            </a:r>
            <a:endParaRPr lang="en-US" dirty="0" smtClean="0">
              <a:solidFill>
                <a:srgbClr val="92D050"/>
              </a:solidFill>
            </a:endParaRPr>
          </a:p>
          <a:p>
            <a:pPr marL="914400"/>
            <a:r>
              <a:rPr lang="en-US" dirty="0"/>
              <a:t> </a:t>
            </a:r>
            <a:endParaRPr lang="en-US" dirty="0" smtClean="0"/>
          </a:p>
          <a:p>
            <a:pPr marL="914400"/>
            <a:r>
              <a:rPr lang="en-US" dirty="0"/>
              <a:t> </a:t>
            </a:r>
            <a:r>
              <a:rPr lang="en-US" dirty="0" smtClean="0"/>
              <a:t>     </a:t>
            </a:r>
            <a:endParaRPr lang="en-US" dirty="0"/>
          </a:p>
          <a:p>
            <a:pPr marL="914400"/>
            <a:endParaRPr lang="en-US" dirty="0" smtClean="0"/>
          </a:p>
          <a:p>
            <a:pPr marL="914400"/>
            <a:endParaRPr lang="en-US" dirty="0"/>
          </a:p>
          <a:p>
            <a:pPr marL="914400"/>
            <a:endParaRPr lang="en-US" dirty="0"/>
          </a:p>
          <a:p>
            <a:pPr marL="1257300" lvl="0" indent="-342900">
              <a:buFont typeface="Arial" pitchFamily="34" charset="0"/>
              <a:buChar char="•"/>
            </a:pPr>
            <a:endParaRPr lang="en-US" sz="1400" dirty="0">
              <a:solidFill>
                <a:prstClr val="white"/>
              </a:solidFill>
            </a:endParaRPr>
          </a:p>
        </p:txBody>
      </p:sp>
    </p:spTree>
    <p:extLst>
      <p:ext uri="{BB962C8B-B14F-4D97-AF65-F5344CB8AC3E}">
        <p14:creationId xmlns:p14="http://schemas.microsoft.com/office/powerpoint/2010/main" val="2664321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28600"/>
            <a:ext cx="7543800" cy="914400"/>
          </a:xfrm>
          <a:noFill/>
          <a:ln w="63500">
            <a:solidFill>
              <a:srgbClr val="00642D"/>
            </a:solidFill>
          </a:ln>
        </p:spPr>
        <p:txBody>
          <a:bodyPr/>
          <a:lstStyle/>
          <a:p>
            <a:pPr algn="ctr"/>
            <a:r>
              <a:rPr lang="en-US" dirty="0" smtClean="0"/>
              <a:t>What is Market Value?</a:t>
            </a:r>
            <a:endParaRPr lang="en-US" dirty="0"/>
          </a:p>
        </p:txBody>
      </p:sp>
      <p:sp>
        <p:nvSpPr>
          <p:cNvPr id="3" name="Rectangle 2"/>
          <p:cNvSpPr/>
          <p:nvPr/>
        </p:nvSpPr>
        <p:spPr>
          <a:xfrm>
            <a:off x="228600" y="1252597"/>
            <a:ext cx="6934200" cy="4801314"/>
          </a:xfrm>
          <a:prstGeom prst="rect">
            <a:avLst/>
          </a:prstGeom>
        </p:spPr>
        <p:txBody>
          <a:bodyPr wrap="square">
            <a:spAutoFit/>
          </a:bodyPr>
          <a:lstStyle/>
          <a:p>
            <a:pPr hangingPunct="0"/>
            <a:endParaRPr lang="en-US" u="sng" dirty="0"/>
          </a:p>
          <a:p>
            <a:pPr hangingPunct="0"/>
            <a:r>
              <a:rPr lang="en-US" dirty="0"/>
              <a:t>In appraising Mineral Rights we are generally asked to determine the </a:t>
            </a:r>
            <a:r>
              <a:rPr lang="en-US" u="sng" dirty="0"/>
              <a:t>market value </a:t>
            </a:r>
            <a:r>
              <a:rPr lang="en-US" dirty="0"/>
              <a:t>of </a:t>
            </a:r>
            <a:r>
              <a:rPr lang="en-US" dirty="0" smtClean="0"/>
              <a:t>such property </a:t>
            </a:r>
            <a:r>
              <a:rPr lang="en-US" dirty="0"/>
              <a:t>rights.</a:t>
            </a:r>
          </a:p>
          <a:p>
            <a:pPr hangingPunct="0"/>
            <a:endParaRPr lang="en-US" u="sng" dirty="0" smtClean="0"/>
          </a:p>
          <a:p>
            <a:pPr hangingPunct="0"/>
            <a:r>
              <a:rPr lang="en-US" u="sng" dirty="0" smtClean="0"/>
              <a:t>Market value</a:t>
            </a:r>
            <a:r>
              <a:rPr lang="en-US" dirty="0" smtClean="0"/>
              <a:t>: </a:t>
            </a:r>
            <a:r>
              <a:rPr lang="en-US" dirty="0"/>
              <a:t>is The most probable price, as of a </a:t>
            </a:r>
            <a:endParaRPr lang="en-US" dirty="0" smtClean="0"/>
          </a:p>
          <a:p>
            <a:pPr hangingPunct="0"/>
            <a:r>
              <a:rPr lang="en-US" dirty="0" smtClean="0"/>
              <a:t>specified date</a:t>
            </a:r>
            <a:r>
              <a:rPr lang="en-US" dirty="0"/>
              <a:t>, in cash, or in terms equivalent to cash, or </a:t>
            </a:r>
            <a:r>
              <a:rPr lang="en-US" dirty="0" smtClean="0"/>
              <a:t>  in </a:t>
            </a:r>
            <a:r>
              <a:rPr lang="en-US" dirty="0"/>
              <a:t>other </a:t>
            </a:r>
            <a:r>
              <a:rPr lang="en-US" dirty="0" smtClean="0"/>
              <a:t>precisely </a:t>
            </a:r>
            <a:r>
              <a:rPr lang="en-US" dirty="0"/>
              <a:t>revealed terms, for which the </a:t>
            </a:r>
            <a:r>
              <a:rPr lang="en-US" dirty="0" smtClean="0"/>
              <a:t>specified</a:t>
            </a:r>
          </a:p>
          <a:p>
            <a:pPr hangingPunct="0"/>
            <a:r>
              <a:rPr lang="en-US" dirty="0" smtClean="0"/>
              <a:t>property rights </a:t>
            </a:r>
            <a:r>
              <a:rPr lang="en-US" dirty="0"/>
              <a:t>should sell after reasonable exposure in a </a:t>
            </a:r>
            <a:r>
              <a:rPr lang="en-US" dirty="0" smtClean="0"/>
              <a:t>competitive </a:t>
            </a:r>
            <a:r>
              <a:rPr lang="en-US" dirty="0"/>
              <a:t>market under all conditions requisite to a fair </a:t>
            </a:r>
            <a:r>
              <a:rPr lang="en-US" dirty="0" smtClean="0"/>
              <a:t>sale</a:t>
            </a:r>
            <a:r>
              <a:rPr lang="en-US" dirty="0"/>
              <a:t>, with the buyer and seller each acting prudently, </a:t>
            </a:r>
            <a:r>
              <a:rPr lang="en-US" dirty="0" smtClean="0"/>
              <a:t>knowledgeably</a:t>
            </a:r>
            <a:r>
              <a:rPr lang="en-US" dirty="0"/>
              <a:t>, and for self-interest, and assuming that </a:t>
            </a:r>
            <a:r>
              <a:rPr lang="en-US" dirty="0" smtClean="0"/>
              <a:t>neither </a:t>
            </a:r>
            <a:r>
              <a:rPr lang="en-US" dirty="0"/>
              <a:t>is under undue duress. </a:t>
            </a:r>
            <a:r>
              <a:rPr lang="en-US" i="1" dirty="0"/>
              <a:t>The Appraisal of Real Estate </a:t>
            </a:r>
            <a:r>
              <a:rPr lang="en-US" i="1" dirty="0" smtClean="0"/>
              <a:t>2</a:t>
            </a:r>
            <a:r>
              <a:rPr lang="en-US" i="1" baseline="30000" dirty="0" smtClean="0"/>
              <a:t>th</a:t>
            </a:r>
            <a:r>
              <a:rPr lang="en-US" i="1" dirty="0" smtClean="0"/>
              <a:t> </a:t>
            </a:r>
            <a:r>
              <a:rPr lang="en-US" i="1" dirty="0"/>
              <a:t>Edition Pg. 22</a:t>
            </a:r>
            <a:r>
              <a:rPr lang="en-US" i="1" dirty="0" smtClean="0"/>
              <a:t>.</a:t>
            </a:r>
          </a:p>
          <a:p>
            <a:pPr hangingPunct="0"/>
            <a:endParaRPr lang="en-US" i="1" dirty="0" smtClean="0"/>
          </a:p>
          <a:p>
            <a:pPr hangingPunct="0"/>
            <a:r>
              <a:rPr lang="en-US" i="1" u="sng" dirty="0" smtClean="0"/>
              <a:t>Other forms of value</a:t>
            </a:r>
            <a:endParaRPr lang="en-US" i="1" u="sng" dirty="0"/>
          </a:p>
          <a:p>
            <a:pPr hangingPunct="0"/>
            <a:r>
              <a:rPr lang="en-US" dirty="0" smtClean="0"/>
              <a:t>Liquidation Value, Use Value </a:t>
            </a:r>
            <a:r>
              <a:rPr lang="en-US" dirty="0"/>
              <a:t>,</a:t>
            </a:r>
            <a:r>
              <a:rPr lang="en-US" dirty="0" smtClean="0"/>
              <a:t>Investment Value etc.  Are</a:t>
            </a:r>
          </a:p>
          <a:p>
            <a:pPr hangingPunct="0"/>
            <a:r>
              <a:rPr lang="en-US" dirty="0" smtClean="0"/>
              <a:t>other forms of value  reported by appraisers but not </a:t>
            </a:r>
          </a:p>
          <a:p>
            <a:pPr hangingPunct="0"/>
            <a:r>
              <a:rPr lang="en-US" dirty="0" smtClean="0"/>
              <a:t>mentioned and beyond the scope of this class.</a:t>
            </a:r>
            <a:endParaRPr lang="en-US" dirty="0"/>
          </a:p>
        </p:txBody>
      </p:sp>
      <p:sp>
        <p:nvSpPr>
          <p:cNvPr id="5" name="AutoShape 4" descr="Image result for shaking h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haking h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565" y="4876800"/>
            <a:ext cx="3046435" cy="181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17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303"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Mineral Property Valuation</a:t>
            </a:r>
          </a:p>
        </p:txBody>
      </p:sp>
      <p:sp>
        <p:nvSpPr>
          <p:cNvPr id="4" name="AutoShape 2" descr="data:image/jpeg;base64,/9j/4AAQSkZJRgABAQAAAQABAAD/2wCEAAkGBxQTEhUUEhQUFhQWFxgYFxQWFBcXFRcYGBQXGBUUFxgYHCggGB0lHBcUITEhJSkrLi4uFx8zODMsNygtLisBCgoKDg0OGxAQGiwkHCQsLCwsLCwsLCwsLCwsLCwsLCwsLCwsLCwsLCwsLCwsLCwsLCwsLCwsLCwsLCwsLCwsLP/AABEIAMIBAwMBIgACEQEDEQH/xAAcAAABBQEBAQAAAAAAAAAAAAAEAAIDBQYHAQj/xABKEAABAwEFBAYFCQUGBQUAAAABAAIRAwQFEiExBkFRYRMicYGRsQcyUqHBFCNCYnKSstHwJDNTguEVc6KzwuI0Y8PS8RZUg5Oj/8QAGQEAAwEBAQAAAAAAAAAAAAAAAQIDBAAF/8QAKBEAAgICAQQCAQUBAQAAAAAAAAECEQMxIRITQVEEMnEiM0NSwSMU/9oADAMBAAIRAxEAPwDVsCkAUbFKEpx4lVrBjS4gkDc0EnuAzXoCbabS2m0ufIA4AnXkFxwG3aChAdL8JMT0b41jWOKtgVjrisrajBLiYY9ppvloDnPDm4chPqiczqEqDmllJtPH8rxML3daQQ4dIXHQtjFl2QjQDZtKcCslZrCyrWrR0lMY2OpuwvAwtAL8Jdk2XIenSqF/WLun6acqb8WHHkQ/FgwYfdzXBNwHJtC0NeCWkEAlpjiDBHisQ101Wzm51fEWua9tUNxkeueq5gEZdm9WuzTRTqOptpODsVbG44gGtFT5sZ5GQd3BEBp0yo8ASTA3k6BNtNobTaXvIa1okk7gFxTbXbd9qcadIllCdNC/m7lyXBNvf3pKoUSWUQazh9IGGA8J39yw9u9IdsqGWvFMbgxo8zKyLc1IKZXWAu//AFlbZn5TU93lCs7t9I1spkY3NqtyycIPiFlhQTujAXWGjtmy221C1nB+7q+w4+txwnetQvmgTILZB1kGCDyXVvR5tm6sRZrQZqx1Hx6wA0cfa80dnHQSvClK8THDXKvtuKSQ5gAgHEHakkDQqwcsjtM49NEujC3IExqdyTInQUaY3NX3vYOwH4gqJ90uHrWho+58QFibQ55zL3ntc74qHoDvBUemXsY1QosNQtNoGCMn4gJcD1hk7TMZ9qVWy0P/AHIP/wAk/FZU2cxyTDQKdCtGspXZScJY/GAYkYTn4L112tH6jyS2XZFF32z+FqOqqqSIttMpLzpQw8N07u9S0KeFgHJOvb1D+txTz6o7Amikm6BJtpWJMcU8hRlPYlCXiS8Rs6i2anhNAT2hZTSOaFHbLG2qwseAWnceO4qZoQd83m2zUnVH5xkANSToFwG0lbOZmg6C3CQbMXOcY9Y9K0Ce7yVjR+bo/KGg031qxDHAABlPMESfVBzz5Jto29rEnBTpNB3EFx7zIR12+kAerXpDD7TN38pTEFnhezxlvq1rHamuqPLmGQ3UuYYEExm3fOWilpXs9tGi1tWq2kXhlSuWt6oFNpwsgaSSJOeS19C9rO6kawqM6Pe74EazyWWvTbto6tCmCPaeMu5oXDyyRirbK+9bUKlKhiql9QV8qrqeFwpA5O5gHNaXZC9C+pXpPrGphd82SAHFoyJy3TCyrNt7TOYpEcMHuGa3Oyt9NtVMvDAx7TDgOeYIPA/BEWGaM3SMj6W76LWCg0+tm6PL9cVyeVs/Se+bTHAu+CxrRmgixPRaiqdOVFSajqIhKx0iLoim1aRRrqm5D2hpQHoDLYUoqlpbUZk9hBB5gyCo3NK9ppkTaO/7O3l8ps1KtEY2yRwcMnDxBVkQsZ6KahNjIJ9V7o5A5+ZK2sKgCMhUV7M65PILQFqq7fRzLjp/RQ+Q6RTGrZmq7ZewDiT4CU6qxFNoDpZGcA/BNtNLeVn6uUWor3hMwqaFG9WTJNGk2cE0T9s+QRNdqj2cZ8wY9s+QRFYK8dGaWykvcdQ9/wCEqZ/qqO+h827sP4Sp6gyTLYHpEZCYQpCo3JhRqS9SRAWwCkATQFI0LOaBNCyXpLpk2dhGjamfe0gH9cVsAFBeFhbWpupvHVcIPwI7Fwk49UWjhrGkkAAknIAak7lptnrmoh82vF9keqD9eM/BaLY/ZE0Kz6lYAlhw0uBH8T4eKutpLqY9hqCGvaJJ0DhwPNFGfFg8yDaNOzU6XVFJtI8AMJ/MrC7QWGz1X/szC107vVceTdR+slDK12xlGkWudrVBzncN2H80aovKKkqaOX2ig5ji14LXAwQciFvvRbZiG1n/AESWtHMtknzCO2x2WNoqU6lOA4nDUJ9nc7mRp3haW7LAyjSbTYIa0R28SeZRszYsDjkvwjkXpOsOGqXfW9zhPmsQaWUrofpXvBrqopMG6Hk8QcoWCazce4j4pTbQqQR1Bjt39Uyx2aScxABcYMGBAgSNc/CeC0lQ2DC3BSqOIY4Fxq1GlzzIa7CCQGjLIaxqlHRXWWrG/PgQPBeW3C3CRmCCPEZKmDi1x4DnI96IttoxNaQSTEuBbhDTJyHWMiIzy10QHR7aLIYB5IWmyCi7Tag8nXDAgTv8F5cNKa9MTMzM6aHLnuRQsuTrfoxoFtjz3veR4x8FrwFjvR1b3OFegQAKDxhIBAIeXHPPiD3QtnCqtEyNwUVpodXtyKncF7U9WDOenDtWb5X1RbD9jMUKMVXzublzzEKO3N3K0az54xvYT4OaPig7wZyyWS+TQ1wUbmprwicEKF4WlMi0ajZhv7P/ADu+CntDUtmacWcfad5qW0tWqOjJPZnb9HzZ7D+Eois1Q38Ipu7D5ImuEVsD0QuCicFO4KJwTIQjSXspJwFwApGpjVIFmNA4KK2WkU2F7tAPE7gpQqTa0nomxpiz8DC4DZX3RfR6Ymoeq/I8G+z3bl7tHeRrPFGlmAc4+k7gOQVErC5reKL8RYHSIneOMJhEy0seyRLJqPhx0AzA7ePcq5jaljrguHho9u+FrhezehNUNqFo3BpxeG8c1i7/ANozaBhawNaDIJzd47lyZ0pKKDtrNoRUDadE5ZOc4ZZ6tb3annC0Wyt6/KKILvXZ1Xc+Du/81zBbP0dMM1T9HqjvzPl5okYZG5mQ9IN2uFoc6Mw4ntDusD5rIVWmTMA8B2Bdh9It142B44YTyOrT4rj9RkEg6gwe5JXJsvgVE5oinTEgNLnHhh93rZoNhVlYjDHEanId+9KykdDXsa0w6HGc2DTLUEjXuUNSnMmMiSp7W1oDcORaPH9FRC3PaCAZB1kA+encgNwCU25wIT6DnNcHNyIPgmUqmcou1AYmkbwnJtcHYPRzdgp2XpScTq5xk6wB1Wt7oPitXCzvo8n+z6M/Xjs6V8LSQqEyNyMqM+bHYhHKxA+bAPshZvk/Upj2ZynQ/aY3Gk4/4mKG8KKsKbf2oD/ku/G1NvCnqsT2jVF3aMw+lnmhnMVpXahsG/8AQV4sRo0+zjIs7e13mnWpik2eb+zt7XfiKktTFthoxz2ZPaLKme/4IquEPtOOp+vaaibQEy2I9ELgoXKchQlMKMwpJy8XHUW7U8JjU8KJYeEPbejcOjqFvWjImDrAjvRDVBXsDHuDnCSI3kThOJsjfBXAKe0bNU29Y1S1vON+maMuy46A6wPSQdSQRI1yGSs7TZm1G4XTBiYMaGU6yWVtNuFsxJOZnUyfeSuBSJqbmmQCJbqBu4SNypr3uayPPzhbTec5Dg0nOJjQ5qxsd2spvc9uLE71iXEznMme1Otd1U6r2veCS2IzIAh07uYRC1eygbsRSGbqr41+iMu1aO7LFTpUw2kBh1kGZnfO9SWuytqMLHThOsGJHDsXthsjaTAxk4RpJmOQ5IiqCWkeW+yCrTdTOQcInhzXFNurrFCoWjMh2bojFLQZXdFzD0s3frU4gEdrThPuIQY5zIKzszoplU4cjKFeRhKVlIvgmrxOZXraHVxBtQgzDsLsJjWDoYyUFXXiiflJDQJeBuEkADln2rglc9sFEY5DeQIUNd86I24bAa9enRH03BvYCese4Se5FIRs73szZujslBnCkye0tBPvJVpCTGAAAaDIdy9TikTwrZjeo37I8lVVFcUvUb9keSjnVoaJSMb+2Rp8wf8AMCVvp8FKB+2n+4/6iktbJWCS0aYvkzlWzhA127gri0jcgH0808WPJGjuBsWdn8343KS1NTrobFBnf+Ip9pbkvQhpGGe2Y3agdX9e2xF2gZofacZD+X/MajLSM08fJOWkCVAoXBEPUDkwpHC8XjnpIgKwWq2/V8af5r0Wq3e03xpfmuYuqc8+amDRlJJ3Tr4rN1g71eDpbbVbuLT30vzTxarf7LT/APX+a50WuaMogZkCZSuquG05nrZmMRzJOQC7rAs1q6OkC23h7A8G/mnC3Xh/DH3W/wDcuVMnpjTDnGXiTxDcz/iKJc95rESRBzzlsTvHwR6yjnR04W68f4Y+63/uTheF4/wh90f9ywpcQMiTxJOZKDtNZwGIuLQ0SOsc+6f/ACgsl+BO9zR0f+0rx/hD7n+5ei9Lx/gj7n+5c8uqqW08Ty/E84oxEQNzR2a96f8ALXOcMLnb46xR7gJZ0nR0D+0rx/hD7n+5Z3bipbKlEdOwBoxCYA1EnfyVRWvAtjrOkbv1ogrXeznTIyLXCJP0hGLt/NcpN+DVix5MnKRlCIT6RE5qatQ8EPhjsRHlFxdMIaIPJPqu5+9QB+SS46z2M1tdgKFZjnWijS6QtlgOEuDSQCTkciQR3FYnHGmvFbDZdj2UMWJ7JJcMJIkRA070bonI3/8Ab9uGtm//ACqfmkdpbWNbKfuVAsU69qoAio5vUI/ePkmZBOevZuC9st8V+uOmrTIGdRxA4nXKNe5d1ke6jYnauuNbMf8AGPgujWJ5dRpuiC5jCRwloML52sd/2suqkWqqWsmJeTOsRK+iLtJNCiSZJpsknecAkpMjtFoO2Vrf+NP9x/1ETaBwQ7R+2u/uR+NF12rDNGhbKatTCBrhWtccEBWpLol9ovbpb8wzsP4inVwnXcPmWdnxKVYL0I6Rglsxu1e7+X/NajLSM0LtV6ze1n+YEbaBmnh5Fl4AnhD1UU8IWsnJsFKScUkwDjjTM5ct0aBGABwGKZnUQhLIdU59TdO7l+tyxMjLl0gms7BTcJdmDAnfHkpaIBFNgPqjEdDuyHj5KttdeWaichPfvjvU9Hqtc76uo0IAy1/WaNcAaqJ7dFcCtVed0xzl2nfkirKYfoScWu6Z17EBcjYlxGQOWWroMeAJ8Qi7H6ziO6NSZ4d66Wxsm6RZvfGumQAyk6KurVRUrZyaTSJjRzgPIK8Fw1azIDeiE+sToN8Dn2plu+R2QYHul8DIBx7yQNciujEeGGVWB0GFxJb6s5yPLiUayi1pnMyN2mcSqK0bVMHqUie0hgA5AT8E+4toTUtNNtQNaxxhoE+uR1A4unIugbvWncnUB4YYx3s1tku1sF74Y3XOJ5kkqhvemwkVKRmm+YO7E0w4e6UXfttNYdcP6JlQtfSbLQ0AZEuPrOlzSN26DBKnZY2Pp1aNIRgAc0Zlwe0daXaOJBExpCbRuwTcZX4Mu8IapQRNQrodp2cs9qszH2dzcbGhhqNPVcWgAh4+Pmukas8VLWzl7qfJROplXNusD6bsDmlpHH4HetXsrsOaoFWu0hmrWaOfzPAe8oJmNQbdIy2zuzzq7gSCKTT1ncfqhbe1UIgRA0A5DctFaA2mAxrQxoHqxEDdCprQcbidwRRSWJRVFXbrjxgFmRwkCdDJBBPMKprXXaWy0DJxzcCJA395WnY4siOOnJWDK7XDMeCDSI9iL/JzCw0S1tWZaZyB4Zr6dsDfmaY/5bPwhcotV2UqogxPHQ9y2927ThoayuwtgAB7c25CMxqPekkKsMoybD2/8Y7+6H4kVWQdkrsfanuY4OHRNzBkao2sFkyaKle5upQNoylWVbgFX1m5pEWiXd3j5pn2UqwT7H+7Z9kJlYL0Y6Rjlsx+0w647WfjCMtGqE2jPW/mb5tKOtIzTwJyAaqFrIyqEJVCcQFISXqSagHEKro368FLTpv3D4r0NAInQeIz3+9IsH0VlCRWmmRAIglPtDiGYZPDMZJtSoQ4A6t03x4p1rr4g1vOT2/qUQU7Rd3HZKj206bRk6TnnAmSY8PFbO7ropWcCBL+J17eQUeztkFGjjcAHuGm+NzewK0s9Mlpe7UyUDThwpcvbHUqRfr/AE8FiPSLdBEVANPL6XwPiuo3fRAY339qxnpLvdjW9CILjm4+z9XtKKfJoyJdPJgrPbKdGztwAGq4S7fBPtdnBV1Qh4LnQ1w0LRGLiMt/NeVHCMgoRBmT+vimSMtm9o20VqNKt1R0s060uECowYTGI5Pqt6M+KmuysS6qWY3PAJc1jQW42nMhwzOItAiN54LH7NXhgx0iYxw5hJ9SqwyCAcsxLc+S29K43VKbqzy9rA1pDSS11UtaIfUbugl0Ds0RlyhoX4M5fVag4VnUsRd1TBbAbiImN5g4tyuPR3ffQ0q2JwAxMgHQl3VA7JiVi2vcKr8Di2C7QxkDoirtqOe6mXGS6vTkwM5Lt2ncuSOeSV2bm3VKhe7505mYwMIHZIyhaLZi2dMC1z3Y2xMOcAQdHBZa8K0TOpnwVnsld72O6YzDgRH1T9I+AhWyRikD485uZpr0sr4y6wHEmfeqvDDYjMlamgJYS7dmTyVJVgkuiAdAoo9CSRW1WZJ1BT1GqOlSzXUS8jJzjtUjKpGhPZqmVKcPIU1FmaFHN8ktht76T8bOq6N2jhwcN63N2Xk20U8bcjo5szB+I4LEYcwjrntQoVWTk2q4tdw+oe4g/eKjlx2hWvJrKwgICsPBH1UHXGXwWKI0S5sv7tn2R5JtUJ9l/ds+yPJNqL0o6Mj2Y7aNvW/nHk1GV9e9D7RNlw+2fwtRFoGfengJIErIV6KrId6YQDKSe5qSexThRqKekzKSoHhOp6LMVaH2YtxHEJB/WStdnLqFW1SM6dMgknedzfGT3KkpvMgASSQAOJnIDtXStn7t6Gk1n0jLnni6JP5InQj+osrQN/LLsG5WtRsUmj6oCAt4iBxaCeyPzlCbX358nosDT865vVHARm5KbLSth977Rsoh1Frx0xgAT6sjXt4BYS9GgSIku9bfiBO/nz1Cz9mZUrVA1gc+o92UZkknX+q6rs/s70D6fTQ+rhknUNPAce1NojzkZya8brqUIFQFpdmGnWNxI5ytJsLsxZ7WXCqagewSWxDS2Ylpnx7ULt5eArWx5HqtOEc4AzWn9EGZrzqBTAy+jLyc+0DwR8HQiu5Xg093bH2WjmykCRoXZntRV7s+ZqfYPkrvDmqHai1to2eq53skDmSEhslFJHC7VTIqVCPaePElFXQ046I39K0/dxIStUJJPtGT3n+pWk2UsDXuFRxM03SBuJO8/rerwVtI8yTpFxRptdaaTKkkFwDiYzB+C6i+zgNAjL+i5yaYFUPOgHidy6JYq2OhTPtNBz+ymyov8N8NEFc9WN2/nn/QIKs1HV2QEK4ZBSSo0tghYvGMzRVNuS8azNMBbBbWzrjsXtHzKkvQQ9p4hR2XcgCX2J8KgvajLAN4w+RlH4Or4D3wm188U7h+aRlOngv7jvDpqDXn1vVd9oa+OR717XBKzOylr6Kr0bj1aolvAOBy8R8FqK4yKxZI9MicC8s/7tn2W+QUdRPswimwfVb5BNqLatGVmSv05t+273QirWM+9CX5qz7dT8RRtr+KaAsivqod6nrIdxTk2RykmkpIgOFkZKazUZHJWZsIjPIqex2cBsYeP68ll6hozTItkrtxVTVdm1mn2zp4DzC6DZGxrz94VXdNlDA1ne489SVdGm4cHDdxT2acaGXhuP8Ay2+OhWVbdDrwtL4cRTZALzrEmGtHHI+CuNobZho8wXAd5/8ACtdj7F0NmYSOs/ru/m9UfdwhOuI2c/1TUfG2H3DcdGzFopNiRBcc3E8yi7X++HYUV7J5j3lVF81y0udwa6PulTNNJROMX2QK9QA4gCRO4neQut+jG5egsoqEgur4X5aBuHqD3k9640+m6rULG5ve8hoG9xOS+jbuoinTpsGjGNb4AD4J5aIYFcmyY6rnXpZtcNZTH0s47T/tK6GFh9vrOw1qR1dAMHdBMEe9Ktl830ZymvZXMLcQjFmPGM1qNknQxx5j8I/NSVrG2qeto0gjtzy7NEzY5s0z2j8AWjF9jzMmjQVGyQeXctps+/8AZmA7iR7zHuhZEMWm2acDReOD/wDS1PmXBT4j/XRZ2pvVKr26BWAzBBQmDqnkVmTNzRDRycQpKjMpTHnrNPEQUS5vzfNMdFA980ZpBw1bn3HVV9iMuHNXlqHzZ7vMKrsVCKpb7M+G5dZ01yFvyH8w81CW4g4cRHjK9tx9UcXfBPsTJM8Py/qVNlKvgq7ZRiHaFvDcd0LTXfbzWpB2h0cPrDXu396z15DE8gaDM9u4fFWez/VLmfVafMH4KeVXGyT4kbmj6jfsjyUb0+m7qt7B5IavaWjVVRjZk79rDExs9aahjliejrWfNVV7vY51Nw9b5zM5ZHGR5qa8LxY3MnSZTRFkeVXKmvC+6VMwXSeAzjwVHfe0jqhLaPVbvdvPZwVD5n3oPJ6KRw2rZuaNuY9oc1wg8480llKNzy0FzoJ3Roknt+iTUfZSGk6N8c0ddNMudno39ALytUaGzI04qxuuz4GAHU5ntO5ZoRfkMVyXd0skk8kWx2GQc27uSgsFVrGOe4w3isrb9rahMUaQkuLRjcc43kDQRxKrVmlSUUEX+OltDKQMhzmg95E+6fBbe12trIEgACDy4Lkpfaqjy5pisDMs+iNMteJTG7O22uZf0jpP0sRz708lwkJin9mldnUbdtdZKbIdXp4h9FpxHLTJqwG1m23TvIokilEaHE7tJIgckAdh64DiT6uuQy/xKpddBFF1WTga8snIYi0gGNd5SpIM8kmqG2Gs5lRtakYdTcHS4iMUmAJOcgH3rv2z17C02anWDS3GDLT9FwJa4dkg5rgNCzv6MkMLmYve2c8t2ZCsdm9q7RY6ktONhMvpOJwniR7B5jvBXNWDFPofOjv7QudbT2nHaqh3MGHwyPvxLWXDtPQtVF1Wk7NjSX03ZPZAnMcMtRkVzq21iWveTm4me8x/qQS5LZ5px4HWR/VJO/NQbGnqOHMeUfBC0LfFAuGZGUSCJM4d/I88lSWa31Kbeq8snUAxOsZ96rGXS7MUo9SOluqACPL4lX2yxhj+GIH/AAj8lyGjedR4zqva/OM8nCPceasLDa7cAejqVonPDmJ8OSbJlTRf4mBuVpo7Ug6/0guS2Taa2MrMDqzzD2gsdEET1mkRllK0e1m3VLBgs5JqOEOIkBnIHe7dkoo1Zf8Am6ZsuqSJIAHMbk+pbaeDOowZ+0OPavn57O8814ByCYh/6K0jvtpvGl0bvnaentt3d6Hp2+iKrndLTzaPpt58+S4TklkhQH8hvwdvttra5wLHNcBObSCJyykK0Z1KY4nzK49sZeXR1m0nEBlZzQTwdiAB7xI7wut2y0gOjlKV8GnDPqTYNTZvPEk/D3QorLb8Fdh3Plp74g+MJzjiBjeVV3iRMA5tXNXwyc+FwdbYOq3sHkqq8TkUfYauOjTd7TGHxaCsFtztQKZNGiZqfTduZyHPyXN0jG4uTpFZtBeLGBgJ62eQ1zBWYvK9X1TDuqzc3j2lCudvcZJ3nVDVagKm5miONLYRSBcYYJKurBd4p5nN3HcOxUd32l1KcMZ8ZPdqjGX67ewdx/omg4r8iZVOXC0XiSpTtA3e0ykrdcSHbl6KsubyThVHH3qtzXoXoI8qn7LTpBx7pTJaDOQ5qvBSdnlxIHii6OV+wuwuiTMTzjn5ko5lpdue6OGI/mqZh38c/FPRSXo5yknwy5+VvgjG6DqMRg9yFNIFmAjqAkhv0ZJkmOMoEJwR/T6QOuXtllTOFnRjJkkho0BJkkBDVLvpOzLAShpTgV1R/qjuuftk9GxspnEwFpgiWuIkHUHPMHgnXmBgZT9siexok+YCioZvaOJ8k28HE1xwazzM/E+CzZUnkSSNWKUljcmyOtdNENJLTkPaPcNUJYrGxzodOQygxEZHzCJtNUwBOvPcM/OFDZxhf3HyYfzRl0vKqXCGg5LA23y/8DTddMmTin7RVnYqrqfqOPYc90fBVnSHifFQWu1ljZnPdmrTjirmJmhly3SkyK+j0laGSajjLjOQy92SKZdDMGHPm4azxQd20y0Fx9Z3l+s0d0zuKTHjhVtFc3yMjddWiJ9xsIjE73fkntuhmWcwIzCd0zuPkvenPH3J+3j/AKke9k9kVW5WnfB5BQ/2APbPh/VF/KHL35U7ku7WL0N38nsCNw/Xz3Zae9bBl9GBiEkAAmdSABOnJZwWs8l78sPAJXgxPwUh8vLHTNhQ2gaGwWkGNciO9G0qUMM6kEz2hYP5Xy96u7NehNnI302OniYaS0frgs2fEoq4m/4vy3NtTNLW24dRs1OjTEPa3CX5HQmI3DKFgqtYkkkmSZJ3knUoFtvxZnVPdXCwSts1RSSJHO7UsmgEjVV9st4iGoKhUqPPVk8ty5QOc0i3tFUEiPBe03Z8ENSsVdx9XNHsuR59qeOgTKAryIa6yidUkczZzLN2faV6j22DvIpUgkkvWPDEEt47/wALkklz0GOzxmgTwkkihXscUkkkQHq9CSS4DJrF+8H2XfBRVz89V7R5lJJZ/wCU0/wA1o9Ydh8wnD94e3/QEkl38j/KKv8AYj+Jf4EKtvL1m9n+oJJK2X6mTB9yySKSSZEjxepJLgo8K8SSXHDV6vElwRKzuY+t9kpJKOf6Gn4v7iMax2Se9xjUr1JeeeqtAxK2GzzR0IyGZM+KSSJNmnsjQG5AJzl6kmJjEkklwT//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2532" y="1295400"/>
            <a:ext cx="8716281" cy="6494085"/>
          </a:xfrm>
          <a:prstGeom prst="rect">
            <a:avLst/>
          </a:prstGeom>
        </p:spPr>
        <p:txBody>
          <a:bodyPr wrap="square">
            <a:spAutoFit/>
          </a:bodyPr>
          <a:lstStyle/>
          <a:p>
            <a:r>
              <a:rPr lang="en-US" sz="2000" dirty="0">
                <a:solidFill>
                  <a:prstClr val="white"/>
                </a:solidFill>
              </a:rPr>
              <a:t>What is the “Estate Appraised” </a:t>
            </a:r>
            <a:r>
              <a:rPr lang="en-US" sz="2000" dirty="0" smtClean="0">
                <a:solidFill>
                  <a:prstClr val="white"/>
                </a:solidFill>
              </a:rPr>
              <a:t>discussed </a:t>
            </a:r>
            <a:r>
              <a:rPr lang="en-US" sz="2000" dirty="0">
                <a:solidFill>
                  <a:prstClr val="white"/>
                </a:solidFill>
              </a:rPr>
              <a:t>with the Client</a:t>
            </a:r>
            <a:r>
              <a:rPr lang="en-US" sz="2000" dirty="0" smtClean="0">
                <a:solidFill>
                  <a:prstClr val="white"/>
                </a:solidFill>
              </a:rPr>
              <a:t>?</a:t>
            </a:r>
          </a:p>
          <a:p>
            <a:endParaRPr lang="en-US" sz="2000" dirty="0" smtClean="0">
              <a:solidFill>
                <a:prstClr val="white"/>
              </a:solidFill>
            </a:endParaRPr>
          </a:p>
          <a:p>
            <a:r>
              <a:rPr lang="en-US" sz="2000" dirty="0" smtClean="0">
                <a:solidFill>
                  <a:prstClr val="white"/>
                </a:solidFill>
              </a:rPr>
              <a:t>Highest and Best Use= Mineral extraction/Mining</a:t>
            </a:r>
          </a:p>
          <a:p>
            <a:endParaRPr lang="en-US" sz="2000" dirty="0">
              <a:solidFill>
                <a:prstClr val="white"/>
              </a:solidFill>
            </a:endParaRPr>
          </a:p>
          <a:p>
            <a:r>
              <a:rPr lang="en-US" sz="2000" dirty="0" smtClean="0">
                <a:solidFill>
                  <a:prstClr val="white"/>
                </a:solidFill>
              </a:rPr>
              <a:t>When appraising mineral property appraisers must look at how market factors influence the property being appraised as a whole. </a:t>
            </a:r>
          </a:p>
          <a:p>
            <a:endParaRPr lang="en-US" sz="2000" dirty="0">
              <a:solidFill>
                <a:prstClr val="white"/>
              </a:solidFill>
            </a:endParaRPr>
          </a:p>
          <a:p>
            <a:r>
              <a:rPr lang="en-US" sz="2000" dirty="0" smtClean="0">
                <a:solidFill>
                  <a:prstClr val="white"/>
                </a:solidFill>
              </a:rPr>
              <a:t>The most important variable in the evaluation of mineral rights is “</a:t>
            </a:r>
            <a:r>
              <a:rPr lang="en-US" sz="2000" dirty="0">
                <a:solidFill>
                  <a:prstClr val="white"/>
                </a:solidFill>
              </a:rPr>
              <a:t>R</a:t>
            </a:r>
            <a:r>
              <a:rPr lang="en-US" sz="2000" dirty="0" smtClean="0">
                <a:solidFill>
                  <a:prstClr val="white"/>
                </a:solidFill>
              </a:rPr>
              <a:t>isk”. Caused by external factors such as </a:t>
            </a:r>
            <a:r>
              <a:rPr lang="en-US" sz="2000" u="sng" dirty="0" smtClean="0">
                <a:solidFill>
                  <a:prstClr val="white"/>
                </a:solidFill>
              </a:rPr>
              <a:t>commodity prices, fuel costs, weather, market outlook and regulation.</a:t>
            </a:r>
          </a:p>
          <a:p>
            <a:endParaRPr lang="en-US" sz="2400" dirty="0" smtClean="0">
              <a:solidFill>
                <a:prstClr val="white"/>
              </a:solidFill>
            </a:endParaRPr>
          </a:p>
          <a:p>
            <a:endParaRPr lang="en-US" sz="2400" dirty="0" smtClean="0">
              <a:solidFill>
                <a:prstClr val="white"/>
              </a:solidFill>
            </a:endParaRPr>
          </a:p>
          <a:p>
            <a:endParaRPr lang="en-US" sz="2400" dirty="0">
              <a:solidFill>
                <a:prstClr val="white"/>
              </a:solidFill>
            </a:endParaRPr>
          </a:p>
          <a:p>
            <a:endParaRPr lang="en-US" sz="2400" dirty="0">
              <a:solidFill>
                <a:prstClr val="white"/>
              </a:solidFill>
            </a:endParaRPr>
          </a:p>
          <a:p>
            <a:pPr lvl="0"/>
            <a:endParaRPr lang="en-US" sz="2400" dirty="0">
              <a:solidFill>
                <a:prstClr val="white"/>
              </a:solidFill>
            </a:endParaRPr>
          </a:p>
          <a:p>
            <a:pPr marL="342900" lvl="0" indent="-342900">
              <a:buFont typeface="Arial" pitchFamily="34" charset="0"/>
              <a:buChar char="•"/>
            </a:pPr>
            <a:endParaRPr lang="en-US" sz="2400" dirty="0" smtClean="0">
              <a:solidFill>
                <a:prstClr val="white"/>
              </a:solidFill>
            </a:endParaRPr>
          </a:p>
          <a:p>
            <a:pPr marL="342900" lvl="0" indent="-342900">
              <a:buFont typeface="Arial" pitchFamily="34" charset="0"/>
              <a:buChar char="•"/>
            </a:pPr>
            <a:endParaRPr lang="en-US" sz="2400" dirty="0">
              <a:solidFill>
                <a:prstClr val="white"/>
              </a:solidFill>
            </a:endParaRPr>
          </a:p>
          <a:p>
            <a:pPr lvl="0"/>
            <a:endParaRPr lang="en-US" sz="2400" dirty="0" smtClean="0">
              <a:solidFill>
                <a:prstClr val="white"/>
              </a:solidFill>
            </a:endParaRPr>
          </a:p>
          <a:p>
            <a:pPr marL="342900" lvl="0" indent="-342900">
              <a:buFont typeface="Arial" pitchFamily="34" charset="0"/>
              <a:buChar char="•"/>
            </a:pPr>
            <a:endParaRPr lang="en-US" sz="2400" dirty="0">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67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399" y="4724399"/>
            <a:ext cx="2783395"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68357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333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Vance &amp; Coby Mosley</Speakers>
    <Year xmlns="b47a5aad-adfb-4dac-9d3f-47090e67d565">2015</Year>
    <Section xmlns="b47a5aad-adfb-4dac-9d3f-47090e67d565">Appraisal</Section>
    <Day xmlns="b47a5aad-adfb-4dac-9d3f-47090e67d565">Wednesday</Day>
  </documentManagement>
</p:properties>
</file>

<file path=customXml/itemProps1.xml><?xml version="1.0" encoding="utf-8"?>
<ds:datastoreItem xmlns:ds="http://schemas.openxmlformats.org/officeDocument/2006/customXml" ds:itemID="{5B984B58-7B7F-4FC8-AADF-D1105BD24CA7}"/>
</file>

<file path=customXml/itemProps2.xml><?xml version="1.0" encoding="utf-8"?>
<ds:datastoreItem xmlns:ds="http://schemas.openxmlformats.org/officeDocument/2006/customXml" ds:itemID="{EFB57D52-09EB-420D-9549-39DA7B70E085}"/>
</file>

<file path=customXml/itemProps3.xml><?xml version="1.0" encoding="utf-8"?>
<ds:datastoreItem xmlns:ds="http://schemas.openxmlformats.org/officeDocument/2006/customXml" ds:itemID="{628E08EC-1A31-4884-98AB-64F70BAE2E48}"/>
</file>

<file path=docProps/app.xml><?xml version="1.0" encoding="utf-8"?>
<Properties xmlns="http://schemas.openxmlformats.org/officeDocument/2006/extended-properties" xmlns:vt="http://schemas.openxmlformats.org/officeDocument/2006/docPropsVTypes">
  <Template/>
  <TotalTime>9497</TotalTime>
  <Words>1397</Words>
  <Application>Microsoft Office PowerPoint</Application>
  <PresentationFormat>On-screen Show (4:3)</PresentationFormat>
  <Paragraphs>188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Elemental</vt:lpstr>
      <vt:lpstr>  </vt:lpstr>
      <vt:lpstr>Introduction</vt:lpstr>
      <vt:lpstr>What are Natural Resources?</vt:lpstr>
      <vt:lpstr>Property Rights</vt:lpstr>
      <vt:lpstr>PowerPoint Presentation</vt:lpstr>
      <vt:lpstr>PowerPoint Presentation</vt:lpstr>
      <vt:lpstr>PowerPoint Presentation</vt:lpstr>
      <vt:lpstr>What is Market Value?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Coby Mosley</dc:title>
  <dc:creator>Coby</dc:creator>
  <cp:lastModifiedBy>Coby</cp:lastModifiedBy>
  <cp:revision>173</cp:revision>
  <cp:lastPrinted>2015-09-02T12:22:44Z</cp:lastPrinted>
  <dcterms:created xsi:type="dcterms:W3CDTF">2014-09-18T19:41:24Z</dcterms:created>
  <dcterms:modified xsi:type="dcterms:W3CDTF">2015-09-02T12:34:51Z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